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oppins"/>
      <p:regular r:id="rId25"/>
      <p:bold r:id="rId26"/>
      <p:italic r:id="rId27"/>
      <p:boldItalic r:id="rId28"/>
    </p:embeddedFont>
    <p:embeddedFont>
      <p:font typeface="Palanquin Dark"/>
      <p:regular r:id="rId29"/>
      <p:bold r:id="rId30"/>
    </p:embeddedFont>
    <p:embeddedFont>
      <p:font typeface="Poppins Black"/>
      <p:bold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3E18057-9DA2-4DFD-8B0A-BBF4E6A33721}">
  <a:tblStyle styleId="{23E18057-9DA2-4DFD-8B0A-BBF4E6A3372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alanquinDark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Black-bold.fntdata"/><Relationship Id="rId30" Type="http://schemas.openxmlformats.org/officeDocument/2006/relationships/font" Target="fonts/PalanquinDar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PoppinsBlack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bf690b2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abf690b2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bf690b24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abf690b24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bf690b2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2abf690b2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d4c3a0f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ad4c3a0f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ace1c5cb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ace1c5cb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ad4c3a0f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2ad4c3a0f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bd560bf3b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abd560bf3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bd560bf3b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bd560bf3b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bb4f9fd3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abb4f9fd3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bd560bf3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abd560bf3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bb4f9fd3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abb4f9fd3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0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Fer-lo bonic. Però serien dues: (Indicant els processos)</a:t>
            </a:r>
            <a:br>
              <a:rPr lang="en" sz="10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 sz="10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(Dades)-&gt;Preprocess -&gt; Embeddings -&gt; Xgboost -&gt; Win Prediction</a:t>
            </a:r>
            <a:endParaRPr sz="10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0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Xgboost (altra fletxa q ix el xgboost anterior)-&gt; Qué aporta més a les win_predictions(shap)</a:t>
            </a:r>
            <a:endParaRPr sz="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bd560bf3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g2abd560bf3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bb4f9fd3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abb4f9fd3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4" name="Google Shape;84;p11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88" name="Google Shape;88;p12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2" name="Google Shape;92;p13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5" name="Google Shape;95;p13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" name="Google Shape;97;p13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" name="Google Shape;99;p13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3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3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3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09" name="Google Shape;109;p14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14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4" name="Google Shape;114;p14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6" name="Google Shape;116;p14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7" name="Google Shape;117;p14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14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2" name="Google Shape;122;p15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27" name="Google Shape;127;p16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4" name="Google Shape;134;p18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9" name="Google Shape;139;p19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9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44" name="Google Shape;144;p20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0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48" name="Google Shape;148;p21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4" name="Google Shape;154;p22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1" name="Google Shape;21;p4"/>
          <p:cNvSpPr txBox="1"/>
          <p:nvPr>
            <p:ph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4"/>
          <p:cNvSpPr txBox="1"/>
          <p:nvPr>
            <p:ph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" name="Google Shape;41;p6"/>
          <p:cNvSpPr txBox="1"/>
          <p:nvPr>
            <p:ph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1" name="Google Shape;51;p8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3" name="Google Shape;53;p8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5" name="Google Shape;55;p8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9"/>
          <p:cNvSpPr txBox="1"/>
          <p:nvPr>
            <p:ph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9"/>
          <p:cNvSpPr txBox="1"/>
          <p:nvPr>
            <p:ph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9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8" name="Google Shape;68;p9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0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4" name="Google Shape;74;p10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6" name="Google Shape;76;p10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0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b="0" i="0" sz="32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2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952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 txBox="1"/>
          <p:nvPr>
            <p:ph type="ctrTitle"/>
          </p:nvPr>
        </p:nvSpPr>
        <p:spPr>
          <a:xfrm>
            <a:off x="1431575" y="908200"/>
            <a:ext cx="45597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Grandmaster</a:t>
            </a:r>
            <a:endParaRPr/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186425" y="4639513"/>
            <a:ext cx="50967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100"/>
              <a:t>Pablo Muñoz Alcaide / Raquel Lázaro Belenguer</a:t>
            </a:r>
            <a:endParaRPr sz="1100"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125" y="1565625"/>
            <a:ext cx="2075175" cy="205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1769425" y="1801075"/>
            <a:ext cx="3925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Forecaster?</a:t>
            </a:r>
            <a:endParaRPr sz="5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24"/>
          <p:cNvSpPr txBox="1"/>
          <p:nvPr>
            <p:ph idx="1" type="subTitle"/>
          </p:nvPr>
        </p:nvSpPr>
        <p:spPr>
          <a:xfrm>
            <a:off x="4270325" y="4526683"/>
            <a:ext cx="29622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SJK006_FINAL_PROJECT	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000">
                <a:solidFill>
                  <a:schemeClr val="accent2"/>
                </a:solidFill>
              </a:rPr>
              <a:t>JANUARY_2024</a:t>
            </a:r>
            <a:endParaRPr b="1" sz="1000">
              <a:solidFill>
                <a:schemeClr val="accent2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9" y="-80494"/>
            <a:ext cx="1160274" cy="82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525" y="4592345"/>
            <a:ext cx="1824475" cy="381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/>
          <p:nvPr>
            <p:ph type="title"/>
          </p:nvPr>
        </p:nvSpPr>
        <p:spPr>
          <a:xfrm>
            <a:off x="720000" y="387600"/>
            <a:ext cx="5550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 Transformations</a:t>
            </a:r>
            <a:endParaRPr/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5" y="4579475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 rotWithShape="1">
          <a:blip r:embed="rId4">
            <a:alphaModFix/>
          </a:blip>
          <a:srcRect b="0" l="4699" r="4934" t="0"/>
          <a:stretch/>
        </p:blipFill>
        <p:spPr>
          <a:xfrm>
            <a:off x="118163" y="1287550"/>
            <a:ext cx="8907674" cy="31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 Exploration</a:t>
            </a:r>
            <a:endParaRPr/>
          </a:p>
        </p:txBody>
      </p:sp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5" y="4579475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094112"/>
            <a:ext cx="4028176" cy="19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15" y="3113987"/>
            <a:ext cx="3803635" cy="181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7495" y="3146711"/>
            <a:ext cx="3803626" cy="181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0576" y="1152600"/>
            <a:ext cx="4090666" cy="19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/>
          <p:nvPr/>
        </p:nvSpPr>
        <p:spPr>
          <a:xfrm>
            <a:off x="952075" y="3512768"/>
            <a:ext cx="1370700" cy="46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958250" y="1216966"/>
            <a:ext cx="1370700" cy="1132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958250" y="2696529"/>
            <a:ext cx="1370700" cy="46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" name="Google Shape;406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Algorithms and methods</a:t>
            </a:r>
            <a:endParaRPr/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5" y="4579475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250" y="1358739"/>
            <a:ext cx="500449" cy="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5"/>
          <p:cNvSpPr txBox="1"/>
          <p:nvPr>
            <p:ph idx="4294967295" type="subTitle"/>
          </p:nvPr>
        </p:nvSpPr>
        <p:spPr>
          <a:xfrm>
            <a:off x="1147675" y="2739672"/>
            <a:ext cx="97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GloVe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913101" y="4206925"/>
            <a:ext cx="186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highlight>
                  <a:schemeClr val="dk2"/>
                </a:highlight>
              </a:rPr>
              <a:t>Moves-Embeddings</a:t>
            </a:r>
            <a:endParaRPr b="1" sz="13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3793988" y="4206925"/>
            <a:ext cx="167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highlight>
                  <a:schemeClr val="dk2"/>
                </a:highlight>
              </a:rPr>
              <a:t>API Requests</a:t>
            </a:r>
            <a:endParaRPr b="1" sz="13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413" name="Google Shape;413;p35"/>
          <p:cNvCxnSpPr/>
          <p:nvPr/>
        </p:nvCxnSpPr>
        <p:spPr>
          <a:xfrm flipH="1" rot="10800000">
            <a:off x="2329050" y="2692825"/>
            <a:ext cx="1203900" cy="101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F819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4" name="Google Shape;41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3049" y="2455878"/>
            <a:ext cx="1863179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6751" y="2454150"/>
            <a:ext cx="1507726" cy="49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35"/>
          <p:cNvCxnSpPr>
            <a:endCxn id="415" idx="1"/>
          </p:cNvCxnSpPr>
          <p:nvPr/>
        </p:nvCxnSpPr>
        <p:spPr>
          <a:xfrm>
            <a:off x="5395251" y="2700825"/>
            <a:ext cx="1321500" cy="2700"/>
          </a:xfrm>
          <a:prstGeom prst="straightConnector1">
            <a:avLst/>
          </a:prstGeom>
          <a:noFill/>
          <a:ln cap="flat" cmpd="sng" w="9525">
            <a:solidFill>
              <a:srgbClr val="5F819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35"/>
          <p:cNvSpPr txBox="1"/>
          <p:nvPr/>
        </p:nvSpPr>
        <p:spPr>
          <a:xfrm>
            <a:off x="6716738" y="4206925"/>
            <a:ext cx="1678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300">
                <a:highlight>
                  <a:schemeClr val="dk2"/>
                </a:highlight>
              </a:rPr>
              <a:t>Training - Model</a:t>
            </a:r>
            <a:endParaRPr b="1" sz="13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8" name="Google Shape;418;p35"/>
          <p:cNvSpPr txBox="1"/>
          <p:nvPr>
            <p:ph idx="4294967295" type="subTitle"/>
          </p:nvPr>
        </p:nvSpPr>
        <p:spPr>
          <a:xfrm>
            <a:off x="1765700" y="1836691"/>
            <a:ext cx="186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200"/>
              <a:t>Bert</a:t>
            </a:r>
            <a:endParaRPr b="1" sz="1200"/>
          </a:p>
        </p:txBody>
      </p:sp>
      <p:sp>
        <p:nvSpPr>
          <p:cNvPr id="419" name="Google Shape;419;p35"/>
          <p:cNvSpPr txBox="1"/>
          <p:nvPr>
            <p:ph idx="4294967295" type="subTitle"/>
          </p:nvPr>
        </p:nvSpPr>
        <p:spPr>
          <a:xfrm>
            <a:off x="963500" y="3564332"/>
            <a:ext cx="18633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b="1" lang="en" sz="1300"/>
              <a:t>MiniLM-L6-v2</a:t>
            </a:r>
            <a:endParaRPr b="1" sz="1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Splits, parameter tuning, cv…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25" name="Google Shape;4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5" y="4579475"/>
            <a:ext cx="468900" cy="4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7" name="Google Shape;427;p36"/>
          <p:cNvGraphicFramePr/>
          <p:nvPr/>
        </p:nvGraphicFramePr>
        <p:xfrm>
          <a:off x="535388" y="211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{23E18057-9DA2-4DFD-8B0A-BBF4E6A33721}</a:tableStyleId>
              </a:tblPr>
              <a:tblGrid>
                <a:gridCol w="1242875"/>
              </a:tblGrid>
              <a:tr h="34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DataSet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3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WhiteElo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BlackElo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Type of Game (1-hot Encoding)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Opening (1-hot     encoding)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Moves-Embeddings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Result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" name="Google Shape;428;p36"/>
          <p:cNvGraphicFramePr/>
          <p:nvPr/>
        </p:nvGraphicFramePr>
        <p:xfrm>
          <a:off x="2732038" y="179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{23E18057-9DA2-4DFD-8B0A-BBF4E6A33721}</a:tableStyleId>
              </a:tblPr>
              <a:tblGrid>
                <a:gridCol w="929325"/>
              </a:tblGrid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80 %  - Train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9" name="Google Shape;429;p36"/>
          <p:cNvGraphicFramePr/>
          <p:nvPr/>
        </p:nvGraphicFramePr>
        <p:xfrm>
          <a:off x="2732038" y="27089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{23E18057-9DA2-4DFD-8B0A-BBF4E6A33721}</a:tableStyleId>
              </a:tblPr>
              <a:tblGrid>
                <a:gridCol w="929325"/>
              </a:tblGrid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</a:t>
                      </a:r>
                      <a:r>
                        <a:rPr b="1" lang="en" sz="1000"/>
                        <a:t> %  - Val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0" name="Google Shape;430;p36"/>
          <p:cNvGraphicFramePr/>
          <p:nvPr/>
        </p:nvGraphicFramePr>
        <p:xfrm>
          <a:off x="2732038" y="3627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{23E18057-9DA2-4DFD-8B0A-BBF4E6A33721}</a:tableStyleId>
              </a:tblPr>
              <a:tblGrid>
                <a:gridCol w="929325"/>
              </a:tblGrid>
              <a:tr h="254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10</a:t>
                      </a:r>
                      <a:r>
                        <a:rPr b="1" lang="en" sz="1000"/>
                        <a:t>%  - Test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cxnSp>
        <p:nvCxnSpPr>
          <p:cNvPr id="431" name="Google Shape;431;p36"/>
          <p:cNvCxnSpPr/>
          <p:nvPr/>
        </p:nvCxnSpPr>
        <p:spPr>
          <a:xfrm flipH="1" rot="10800000">
            <a:off x="1895800" y="1922650"/>
            <a:ext cx="785700" cy="77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F8195"/>
            </a:solidFill>
            <a:prstDash val="dash"/>
            <a:round/>
            <a:headEnd len="med" w="med" type="oval"/>
            <a:tailEnd len="med" w="med" type="triangle"/>
          </a:ln>
        </p:spPr>
      </p:cxnSp>
      <p:cxnSp>
        <p:nvCxnSpPr>
          <p:cNvPr id="432" name="Google Shape;432;p36"/>
          <p:cNvCxnSpPr/>
          <p:nvPr/>
        </p:nvCxnSpPr>
        <p:spPr>
          <a:xfrm>
            <a:off x="1894250" y="3044175"/>
            <a:ext cx="761100" cy="75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F8195"/>
            </a:solidFill>
            <a:prstDash val="dash"/>
            <a:round/>
            <a:headEnd len="med" w="med" type="oval"/>
            <a:tailEnd len="med" w="med" type="triangle"/>
          </a:ln>
        </p:spPr>
      </p:cxnSp>
      <p:graphicFrame>
        <p:nvGraphicFramePr>
          <p:cNvPr id="433" name="Google Shape;433;p36"/>
          <p:cNvGraphicFramePr/>
          <p:nvPr/>
        </p:nvGraphicFramePr>
        <p:xfrm>
          <a:off x="4310338" y="211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{23E18057-9DA2-4DFD-8B0A-BBF4E6A33721}</a:tableStyleId>
              </a:tblPr>
              <a:tblGrid>
                <a:gridCol w="1281325"/>
              </a:tblGrid>
              <a:tr h="34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HyperParameter Tuning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93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max_depth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eta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gamma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reg_lambda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min_child_weight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scale_pos_weight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cxnSp>
        <p:nvCxnSpPr>
          <p:cNvPr id="434" name="Google Shape;434;p36"/>
          <p:cNvCxnSpPr/>
          <p:nvPr/>
        </p:nvCxnSpPr>
        <p:spPr>
          <a:xfrm flipH="1" rot="10800000">
            <a:off x="5697950" y="1547800"/>
            <a:ext cx="1066200" cy="92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F8195"/>
            </a:solidFill>
            <a:prstDash val="dash"/>
            <a:round/>
            <a:headEnd len="med" w="med" type="oval"/>
            <a:tailEnd len="med" w="med" type="oval"/>
          </a:ln>
        </p:spPr>
      </p:cxnSp>
      <p:pic>
        <p:nvPicPr>
          <p:cNvPr id="435" name="Google Shape;435;p36"/>
          <p:cNvPicPr preferRelativeResize="0"/>
          <p:nvPr/>
        </p:nvPicPr>
        <p:blipFill rotWithShape="1">
          <a:blip r:embed="rId4">
            <a:alphaModFix/>
          </a:blip>
          <a:srcRect b="0" l="7305" r="6442" t="0"/>
          <a:stretch/>
        </p:blipFill>
        <p:spPr>
          <a:xfrm>
            <a:off x="6866863" y="3805500"/>
            <a:ext cx="1716174" cy="111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 rotWithShape="1">
          <a:blip r:embed="rId5">
            <a:alphaModFix/>
          </a:blip>
          <a:srcRect b="0" l="0" r="50411" t="0"/>
          <a:stretch/>
        </p:blipFill>
        <p:spPr>
          <a:xfrm>
            <a:off x="7067888" y="752775"/>
            <a:ext cx="1144274" cy="11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287" y="2410811"/>
            <a:ext cx="1409491" cy="976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6"/>
          <p:cNvCxnSpPr/>
          <p:nvPr/>
        </p:nvCxnSpPr>
        <p:spPr>
          <a:xfrm>
            <a:off x="5697950" y="3290425"/>
            <a:ext cx="1066200" cy="924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F8195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439" name="Google Shape;439;p36"/>
          <p:cNvCxnSpPr/>
          <p:nvPr/>
        </p:nvCxnSpPr>
        <p:spPr>
          <a:xfrm rot="-2700000">
            <a:off x="1994991" y="2637044"/>
            <a:ext cx="478994" cy="478994"/>
          </a:xfrm>
          <a:prstGeom prst="straightConnector1">
            <a:avLst/>
          </a:prstGeom>
          <a:noFill/>
          <a:ln cap="flat" cmpd="sng" w="9525">
            <a:solidFill>
              <a:srgbClr val="5F8195"/>
            </a:solidFill>
            <a:prstDash val="dash"/>
            <a:round/>
            <a:headEnd len="med" w="med" type="oval"/>
            <a:tailEnd len="med" w="med" type="triangle"/>
          </a:ln>
        </p:spPr>
      </p:cxnSp>
      <p:cxnSp>
        <p:nvCxnSpPr>
          <p:cNvPr id="440" name="Google Shape;440;p36"/>
          <p:cNvCxnSpPr/>
          <p:nvPr/>
        </p:nvCxnSpPr>
        <p:spPr>
          <a:xfrm flipH="1" rot="10800000">
            <a:off x="3813763" y="2898642"/>
            <a:ext cx="359700" cy="600"/>
          </a:xfrm>
          <a:prstGeom prst="straightConnector1">
            <a:avLst/>
          </a:prstGeom>
          <a:noFill/>
          <a:ln cap="flat" cmpd="sng" w="9525">
            <a:solidFill>
              <a:srgbClr val="5F8195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441" name="Google Shape;441;p36"/>
          <p:cNvCxnSpPr/>
          <p:nvPr/>
        </p:nvCxnSpPr>
        <p:spPr>
          <a:xfrm flipH="1" rot="-5400000">
            <a:off x="7509738" y="2143417"/>
            <a:ext cx="356700" cy="600"/>
          </a:xfrm>
          <a:prstGeom prst="straightConnector1">
            <a:avLst/>
          </a:prstGeom>
          <a:noFill/>
          <a:ln cap="flat" cmpd="sng" w="9525">
            <a:solidFill>
              <a:srgbClr val="5F8195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442" name="Google Shape;442;p36"/>
          <p:cNvCxnSpPr/>
          <p:nvPr/>
        </p:nvCxnSpPr>
        <p:spPr>
          <a:xfrm flipH="1" rot="-5400000">
            <a:off x="7509738" y="3595992"/>
            <a:ext cx="356700" cy="600"/>
          </a:xfrm>
          <a:prstGeom prst="straightConnector1">
            <a:avLst/>
          </a:prstGeom>
          <a:noFill/>
          <a:ln cap="flat" cmpd="sng" w="9525">
            <a:solidFill>
              <a:srgbClr val="5F8195"/>
            </a:solidFill>
            <a:prstDash val="dash"/>
            <a:round/>
            <a:headEnd len="med" w="med" type="oval"/>
            <a:tailEnd len="med" w="med" type="oval"/>
          </a:ln>
        </p:spPr>
      </p:cxnSp>
      <p:sp>
        <p:nvSpPr>
          <p:cNvPr id="443" name="Google Shape;443;p36"/>
          <p:cNvSpPr/>
          <p:nvPr/>
        </p:nvSpPr>
        <p:spPr>
          <a:xfrm>
            <a:off x="8409731" y="133958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535400" y="3952225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highlight>
                  <a:schemeClr val="dk2"/>
                </a:highlight>
              </a:rPr>
              <a:t>491.000 </a:t>
            </a:r>
            <a:r>
              <a:rPr lang="en" sz="1000">
                <a:highlight>
                  <a:schemeClr val="dk2"/>
                </a:highlight>
              </a:rPr>
              <a:t>rows</a:t>
            </a:r>
            <a:endParaRPr sz="10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5" name="Google Shape;445;p36"/>
          <p:cNvSpPr/>
          <p:nvPr/>
        </p:nvSpPr>
        <p:spPr>
          <a:xfrm>
            <a:off x="8409731" y="2754434"/>
            <a:ext cx="291966" cy="289050"/>
          </a:xfrm>
          <a:custGeom>
            <a:rect b="b" l="l" r="r" t="t"/>
            <a:pathLst>
              <a:path extrusionOk="0" h="11002" w="11113">
                <a:moveTo>
                  <a:pt x="2619" y="0"/>
                </a:moveTo>
                <a:cubicBezTo>
                  <a:pt x="2492" y="0"/>
                  <a:pt x="2366" y="49"/>
                  <a:pt x="2268" y="146"/>
                </a:cubicBezTo>
                <a:lnTo>
                  <a:pt x="201" y="2213"/>
                </a:lnTo>
                <a:cubicBezTo>
                  <a:pt x="7" y="2407"/>
                  <a:pt x="7" y="2719"/>
                  <a:pt x="201" y="2914"/>
                </a:cubicBezTo>
                <a:lnTo>
                  <a:pt x="2782" y="5501"/>
                </a:lnTo>
                <a:lnTo>
                  <a:pt x="195" y="8081"/>
                </a:lnTo>
                <a:cubicBezTo>
                  <a:pt x="0" y="8275"/>
                  <a:pt x="0" y="8587"/>
                  <a:pt x="195" y="8782"/>
                </a:cubicBezTo>
                <a:lnTo>
                  <a:pt x="2268" y="10856"/>
                </a:lnTo>
                <a:cubicBezTo>
                  <a:pt x="2366" y="10953"/>
                  <a:pt x="2492" y="11001"/>
                  <a:pt x="2619" y="11001"/>
                </a:cubicBezTo>
                <a:cubicBezTo>
                  <a:pt x="2745" y="11001"/>
                  <a:pt x="2872" y="10953"/>
                  <a:pt x="2969" y="10856"/>
                </a:cubicBezTo>
                <a:lnTo>
                  <a:pt x="5556" y="8268"/>
                </a:lnTo>
                <a:lnTo>
                  <a:pt x="8143" y="10856"/>
                </a:lnTo>
                <a:cubicBezTo>
                  <a:pt x="8241" y="10953"/>
                  <a:pt x="8367" y="11001"/>
                  <a:pt x="8494" y="11001"/>
                </a:cubicBezTo>
                <a:cubicBezTo>
                  <a:pt x="8620" y="11001"/>
                  <a:pt x="8747" y="10953"/>
                  <a:pt x="8844" y="10856"/>
                </a:cubicBezTo>
                <a:lnTo>
                  <a:pt x="10911" y="8789"/>
                </a:lnTo>
                <a:cubicBezTo>
                  <a:pt x="11105" y="8594"/>
                  <a:pt x="11105" y="8275"/>
                  <a:pt x="10911" y="8081"/>
                </a:cubicBezTo>
                <a:lnTo>
                  <a:pt x="8331" y="5501"/>
                </a:lnTo>
                <a:lnTo>
                  <a:pt x="10918" y="2914"/>
                </a:lnTo>
                <a:cubicBezTo>
                  <a:pt x="11112" y="2719"/>
                  <a:pt x="11112" y="2407"/>
                  <a:pt x="10918" y="2213"/>
                </a:cubicBezTo>
                <a:lnTo>
                  <a:pt x="8844" y="146"/>
                </a:lnTo>
                <a:cubicBezTo>
                  <a:pt x="8747" y="49"/>
                  <a:pt x="8620" y="0"/>
                  <a:pt x="8494" y="0"/>
                </a:cubicBezTo>
                <a:cubicBezTo>
                  <a:pt x="8367" y="0"/>
                  <a:pt x="8241" y="49"/>
                  <a:pt x="8143" y="146"/>
                </a:cubicBezTo>
                <a:lnTo>
                  <a:pt x="5556" y="2726"/>
                </a:lnTo>
                <a:lnTo>
                  <a:pt x="2969" y="146"/>
                </a:lnTo>
                <a:cubicBezTo>
                  <a:pt x="2872" y="49"/>
                  <a:pt x="2745" y="0"/>
                  <a:pt x="2619" y="0"/>
                </a:cubicBezTo>
                <a:close/>
              </a:path>
            </a:pathLst>
          </a:cu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6"/>
          <p:cNvSpPr txBox="1"/>
          <p:nvPr/>
        </p:nvSpPr>
        <p:spPr>
          <a:xfrm>
            <a:off x="7934263" y="3805500"/>
            <a:ext cx="12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highlight>
                  <a:schemeClr val="dk2"/>
                </a:highlight>
              </a:rPr>
              <a:t>HoldOut</a:t>
            </a:r>
            <a:endParaRPr sz="10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/>
          <p:nvPr/>
        </p:nvSpPr>
        <p:spPr>
          <a:xfrm>
            <a:off x="818750" y="2902025"/>
            <a:ext cx="3717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7"/>
          <p:cNvSpPr txBox="1"/>
          <p:nvPr>
            <p:ph type="title"/>
          </p:nvPr>
        </p:nvSpPr>
        <p:spPr>
          <a:xfrm>
            <a:off x="875075" y="2484125"/>
            <a:ext cx="2792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700"/>
              <a:t>6. Results</a:t>
            </a:r>
            <a:endParaRPr sz="3700"/>
          </a:p>
        </p:txBody>
      </p:sp>
      <p:pic>
        <p:nvPicPr>
          <p:cNvPr id="453" name="Google Shape;4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92150" y="57045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459" name="Google Shape;4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5" y="4579475"/>
            <a:ext cx="468900" cy="4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1" name="Google Shape;461;p38"/>
          <p:cNvGraphicFramePr/>
          <p:nvPr/>
        </p:nvGraphicFramePr>
        <p:xfrm>
          <a:off x="1149338" y="119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{23E18057-9DA2-4DFD-8B0A-BBF4E6A33721}</a:tableStyleId>
              </a:tblPr>
              <a:tblGrid>
                <a:gridCol w="972925"/>
                <a:gridCol w="972925"/>
                <a:gridCol w="972925"/>
                <a:gridCol w="972925"/>
                <a:gridCol w="1090400"/>
                <a:gridCol w="994925"/>
              </a:tblGrid>
              <a:tr h="396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 sz="800"/>
                        <a:t>Best </a:t>
                      </a:r>
                      <a:r>
                        <a:rPr b="1" lang="en" sz="800"/>
                        <a:t>Test-Metrics</a:t>
                      </a:r>
                      <a:endParaRPr b="1"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lang="en" sz="800"/>
                        <a:t>(Train Metrics)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Result </a:t>
                      </a:r>
                      <a:r>
                        <a:rPr b="1" lang="en" sz="700"/>
                        <a:t>Classification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n" sz="700"/>
                        <a:t>Binary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n" sz="700"/>
                        <a:t>Binary</a:t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n" sz="700"/>
                        <a:t>(Elo Diff ≤ 25)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rPr b="1" lang="en" sz="700"/>
                        <a:t>Binary (No-Embeddings)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Binary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(No-Embeddings)</a:t>
                      </a:r>
                      <a:endParaRPr b="1"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(ELO diff</a:t>
                      </a:r>
                      <a:r>
                        <a:rPr b="1" lang="en" sz="700"/>
                        <a:t> ≤ 25</a:t>
                      </a:r>
                      <a:r>
                        <a:rPr b="1" lang="en" sz="700"/>
                        <a:t> )</a:t>
                      </a:r>
                      <a:endParaRPr b="1"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Accuracy</a:t>
                      </a:r>
                      <a:endParaRPr sz="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0.634 </a:t>
                      </a:r>
                      <a:r>
                        <a:rPr lang="en" sz="800"/>
                        <a:t>(0.65)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0.658 </a:t>
                      </a:r>
                      <a:r>
                        <a:rPr lang="en" sz="800"/>
                        <a:t>(0.67)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0.517 </a:t>
                      </a:r>
                      <a:r>
                        <a:rPr lang="en" sz="800"/>
                        <a:t>(0.53)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0.654 </a:t>
                      </a:r>
                      <a:r>
                        <a:rPr lang="en" sz="800"/>
                        <a:t>(0.65)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0.517 </a:t>
                      </a:r>
                      <a:r>
                        <a:rPr lang="en" sz="800"/>
                        <a:t>(0.52)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</a:tr>
              <a:tr h="2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Precision</a:t>
                      </a:r>
                      <a:endParaRPr b="1" sz="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0.624 </a:t>
                      </a:r>
                      <a:r>
                        <a:rPr lang="en" sz="800"/>
                        <a:t>(0.65)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0.658 </a:t>
                      </a:r>
                      <a:r>
                        <a:rPr lang="en" sz="800"/>
                        <a:t>(0.67)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0.511 </a:t>
                      </a:r>
                      <a:r>
                        <a:rPr lang="en" sz="800"/>
                        <a:t>(0.55)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0.654 </a:t>
                      </a:r>
                      <a:r>
                        <a:rPr lang="en" sz="800"/>
                        <a:t>(0.65)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0.534</a:t>
                      </a:r>
                      <a:r>
                        <a:rPr lang="en" sz="800"/>
                        <a:t> (0.57)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</a:tr>
              <a:tr h="280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700"/>
                        <a:t>Recall</a:t>
                      </a:r>
                      <a:endParaRPr sz="2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0.634 </a:t>
                      </a:r>
                      <a:r>
                        <a:rPr lang="en" sz="800"/>
                        <a:t>(0.65)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0.65 </a:t>
                      </a:r>
                      <a:r>
                        <a:rPr lang="en" sz="800"/>
                        <a:t>(0.67)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0.517 </a:t>
                      </a:r>
                      <a:r>
                        <a:rPr lang="en" sz="800"/>
                        <a:t>(0.53)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0.654 </a:t>
                      </a:r>
                      <a:r>
                        <a:rPr lang="en" sz="800"/>
                        <a:t>(0.65)</a:t>
                      </a:r>
                      <a:endParaRPr sz="8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0.517</a:t>
                      </a:r>
                      <a:r>
                        <a:rPr lang="en" sz="800"/>
                        <a:t> (0.52)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E2A4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>
                        <a:alpha val="8039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462" name="Google Shape;462;p38"/>
          <p:cNvPicPr preferRelativeResize="0"/>
          <p:nvPr/>
        </p:nvPicPr>
        <p:blipFill rotWithShape="1">
          <a:blip r:embed="rId4">
            <a:alphaModFix/>
          </a:blip>
          <a:srcRect b="6145" l="31465" r="17028" t="9316"/>
          <a:stretch/>
        </p:blipFill>
        <p:spPr>
          <a:xfrm>
            <a:off x="1470013" y="2783450"/>
            <a:ext cx="2461676" cy="19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8"/>
          <p:cNvSpPr txBox="1"/>
          <p:nvPr/>
        </p:nvSpPr>
        <p:spPr>
          <a:xfrm>
            <a:off x="1546363" y="4709675"/>
            <a:ext cx="20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/>
              <a:t>First Model </a:t>
            </a:r>
            <a:r>
              <a:rPr b="1" lang="en" sz="1000"/>
              <a:t>Confusion</a:t>
            </a:r>
            <a:r>
              <a:rPr b="1" lang="en" sz="1000"/>
              <a:t> - Matrix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64" name="Google Shape;464;p38"/>
          <p:cNvSpPr txBox="1"/>
          <p:nvPr/>
        </p:nvSpPr>
        <p:spPr>
          <a:xfrm>
            <a:off x="4190763" y="4709675"/>
            <a:ext cx="219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/>
              <a:t>Binary </a:t>
            </a:r>
            <a:r>
              <a:rPr b="1" lang="en" sz="1000"/>
              <a:t>Model Confusion - Matrix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465" name="Google Shape;465;p38"/>
          <p:cNvPicPr preferRelativeResize="0"/>
          <p:nvPr/>
        </p:nvPicPr>
        <p:blipFill rotWithShape="1">
          <a:blip r:embed="rId5">
            <a:alphaModFix/>
          </a:blip>
          <a:srcRect b="3855" l="31094" r="15378" t="8922"/>
          <a:stretch/>
        </p:blipFill>
        <p:spPr>
          <a:xfrm>
            <a:off x="4018538" y="2783450"/>
            <a:ext cx="2787173" cy="19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39"/>
          <p:cNvPicPr preferRelativeResize="0"/>
          <p:nvPr/>
        </p:nvPicPr>
        <p:blipFill rotWithShape="1">
          <a:blip r:embed="rId3">
            <a:alphaModFix/>
          </a:blip>
          <a:srcRect b="3690" l="0" r="7978" t="4743"/>
          <a:stretch/>
        </p:blipFill>
        <p:spPr>
          <a:xfrm>
            <a:off x="4677625" y="1140151"/>
            <a:ext cx="4018138" cy="2013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9"/>
          <p:cNvSpPr/>
          <p:nvPr/>
        </p:nvSpPr>
        <p:spPr>
          <a:xfrm>
            <a:off x="4512900" y="1076400"/>
            <a:ext cx="4347600" cy="2312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69F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39"/>
          <p:cNvSpPr/>
          <p:nvPr/>
        </p:nvSpPr>
        <p:spPr>
          <a:xfrm>
            <a:off x="237475" y="1076400"/>
            <a:ext cx="4060800" cy="396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69F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3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Insights From Results</a:t>
            </a:r>
            <a:endParaRPr/>
          </a:p>
        </p:txBody>
      </p:sp>
      <p:pic>
        <p:nvPicPr>
          <p:cNvPr id="474" name="Google Shape;4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/>
          <p:cNvPicPr preferRelativeResize="0"/>
          <p:nvPr/>
        </p:nvPicPr>
        <p:blipFill rotWithShape="1">
          <a:blip r:embed="rId5">
            <a:alphaModFix/>
          </a:blip>
          <a:srcRect b="4689" l="7401" r="16448" t="0"/>
          <a:stretch/>
        </p:blipFill>
        <p:spPr>
          <a:xfrm>
            <a:off x="593787" y="2748738"/>
            <a:ext cx="3316714" cy="205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9"/>
          <p:cNvPicPr preferRelativeResize="0"/>
          <p:nvPr/>
        </p:nvPicPr>
        <p:blipFill rotWithShape="1">
          <a:blip r:embed="rId6">
            <a:alphaModFix/>
          </a:blip>
          <a:srcRect b="3111" l="6388" r="9002" t="8999"/>
          <a:stretch/>
        </p:blipFill>
        <p:spPr>
          <a:xfrm>
            <a:off x="593775" y="1235338"/>
            <a:ext cx="3354826" cy="1722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9"/>
          <p:cNvSpPr txBox="1"/>
          <p:nvPr/>
        </p:nvSpPr>
        <p:spPr>
          <a:xfrm>
            <a:off x="4788325" y="3074874"/>
            <a:ext cx="257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/>
              <a:t>Binary - Model - No Embeddings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78" name="Google Shape;478;p39"/>
          <p:cNvSpPr txBox="1"/>
          <p:nvPr>
            <p:ph idx="4294967295" type="body"/>
          </p:nvPr>
        </p:nvSpPr>
        <p:spPr>
          <a:xfrm>
            <a:off x="4253400" y="3630950"/>
            <a:ext cx="5788200" cy="13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Elo features are the most influential in the model decisions.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Lower ELO pushes opponent’s win prediction.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No difference of ELO -&gt; Model outputs are random.</a:t>
            </a:r>
            <a:endParaRPr sz="14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Embeddings provide almost no improvement in model prediction.</a:t>
            </a:r>
            <a:endParaRPr sz="1000"/>
          </a:p>
        </p:txBody>
      </p:sp>
      <p:sp>
        <p:nvSpPr>
          <p:cNvPr id="479" name="Google Shape;479;p39"/>
          <p:cNvSpPr txBox="1"/>
          <p:nvPr/>
        </p:nvSpPr>
        <p:spPr>
          <a:xfrm>
            <a:off x="720000" y="4702200"/>
            <a:ext cx="205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/>
              <a:t>Binary - Model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7. </a:t>
            </a:r>
            <a:r>
              <a:rPr lang="en"/>
              <a:t>Use of LLM</a:t>
            </a:r>
            <a:endParaRPr/>
          </a:p>
        </p:txBody>
      </p:sp>
      <p:cxnSp>
        <p:nvCxnSpPr>
          <p:cNvPr id="485" name="Google Shape;485;p40"/>
          <p:cNvCxnSpPr/>
          <p:nvPr/>
        </p:nvCxnSpPr>
        <p:spPr>
          <a:xfrm>
            <a:off x="802200" y="3020819"/>
            <a:ext cx="7692000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med" w="med" type="none"/>
          </a:ln>
        </p:spPr>
      </p:cxnSp>
      <p:sp>
        <p:nvSpPr>
          <p:cNvPr id="486" name="Google Shape;486;p40"/>
          <p:cNvSpPr/>
          <p:nvPr/>
        </p:nvSpPr>
        <p:spPr>
          <a:xfrm>
            <a:off x="1283495" y="2533769"/>
            <a:ext cx="974100" cy="974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0"/>
          <p:cNvSpPr/>
          <p:nvPr/>
        </p:nvSpPr>
        <p:spPr>
          <a:xfrm>
            <a:off x="3115458" y="2533769"/>
            <a:ext cx="974100" cy="974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4947421" y="2533769"/>
            <a:ext cx="974100" cy="974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6779385" y="2533769"/>
            <a:ext cx="974100" cy="974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3000">
                <a:solidFill>
                  <a:schemeClr val="accent2"/>
                </a:solidFill>
              </a:rPr>
              <a:t>A</a:t>
            </a:r>
            <a:endParaRPr b="1" i="0" sz="3000" u="none" cap="none" strike="noStrike">
              <a:solidFill>
                <a:schemeClr val="accent2"/>
              </a:solidFill>
            </a:endParaRPr>
          </a:p>
        </p:txBody>
      </p:sp>
      <p:sp>
        <p:nvSpPr>
          <p:cNvPr id="490" name="Google Shape;490;p40"/>
          <p:cNvSpPr txBox="1"/>
          <p:nvPr>
            <p:ph idx="4294967295" type="subTitle"/>
          </p:nvPr>
        </p:nvSpPr>
        <p:spPr>
          <a:xfrm>
            <a:off x="2836313" y="3538525"/>
            <a:ext cx="1532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Debugging</a:t>
            </a:r>
            <a:endParaRPr b="0" i="0" sz="18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91" name="Google Shape;491;p40"/>
          <p:cNvSpPr txBox="1"/>
          <p:nvPr>
            <p:ph idx="4294967295" type="subTitle"/>
          </p:nvPr>
        </p:nvSpPr>
        <p:spPr>
          <a:xfrm>
            <a:off x="881200" y="2027350"/>
            <a:ext cx="1778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Organization</a:t>
            </a:r>
            <a:endParaRPr b="0" i="0" sz="18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92" name="Google Shape;492;p40"/>
          <p:cNvSpPr txBox="1"/>
          <p:nvPr>
            <p:ph idx="4294967295" type="subTitle"/>
          </p:nvPr>
        </p:nvSpPr>
        <p:spPr>
          <a:xfrm>
            <a:off x="6913925" y="3602925"/>
            <a:ext cx="911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Name</a:t>
            </a:r>
            <a:endParaRPr b="0" i="0" sz="18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493" name="Google Shape;493;p40"/>
          <p:cNvSpPr txBox="1"/>
          <p:nvPr>
            <p:ph idx="4294967295" type="subTitle"/>
          </p:nvPr>
        </p:nvSpPr>
        <p:spPr>
          <a:xfrm>
            <a:off x="4763226" y="1761150"/>
            <a:ext cx="21507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Icons and logotype</a:t>
            </a:r>
            <a:endParaRPr b="0" i="0" sz="18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494" name="Google Shape;494;p40"/>
          <p:cNvGrpSpPr/>
          <p:nvPr/>
        </p:nvGrpSpPr>
        <p:grpSpPr>
          <a:xfrm>
            <a:off x="3362713" y="2784143"/>
            <a:ext cx="479581" cy="473361"/>
            <a:chOff x="870808" y="2906053"/>
            <a:chExt cx="329134" cy="370131"/>
          </a:xfrm>
        </p:grpSpPr>
        <p:sp>
          <p:nvSpPr>
            <p:cNvPr id="495" name="Google Shape;495;p40"/>
            <p:cNvSpPr/>
            <p:nvPr/>
          </p:nvSpPr>
          <p:spPr>
            <a:xfrm>
              <a:off x="907530" y="3114004"/>
              <a:ext cx="113943" cy="162180"/>
            </a:xfrm>
            <a:custGeom>
              <a:rect b="b" l="l" r="r" t="t"/>
              <a:pathLst>
                <a:path extrusionOk="0" h="6183" w="4344">
                  <a:moveTo>
                    <a:pt x="4017" y="1"/>
                  </a:moveTo>
                  <a:cubicBezTo>
                    <a:pt x="3972" y="1"/>
                    <a:pt x="3925" y="16"/>
                    <a:pt x="3879" y="53"/>
                  </a:cubicBezTo>
                  <a:lnTo>
                    <a:pt x="1634" y="1687"/>
                  </a:lnTo>
                  <a:cubicBezTo>
                    <a:pt x="1478" y="1796"/>
                    <a:pt x="1363" y="1952"/>
                    <a:pt x="1309" y="2128"/>
                  </a:cubicBezTo>
                  <a:lnTo>
                    <a:pt x="54" y="5891"/>
                  </a:lnTo>
                  <a:cubicBezTo>
                    <a:pt x="0" y="6034"/>
                    <a:pt x="109" y="6183"/>
                    <a:pt x="264" y="6183"/>
                  </a:cubicBezTo>
                  <a:cubicBezTo>
                    <a:pt x="359" y="6183"/>
                    <a:pt x="441" y="6122"/>
                    <a:pt x="475" y="6034"/>
                  </a:cubicBezTo>
                  <a:lnTo>
                    <a:pt x="1729" y="2270"/>
                  </a:lnTo>
                  <a:cubicBezTo>
                    <a:pt x="1756" y="2182"/>
                    <a:pt x="1810" y="2101"/>
                    <a:pt x="1892" y="2047"/>
                  </a:cubicBezTo>
                  <a:lnTo>
                    <a:pt x="4136" y="406"/>
                  </a:lnTo>
                  <a:cubicBezTo>
                    <a:pt x="4344" y="269"/>
                    <a:pt x="4204" y="1"/>
                    <a:pt x="4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1050169" y="3114030"/>
              <a:ext cx="113838" cy="162154"/>
            </a:xfrm>
            <a:custGeom>
              <a:rect b="b" l="l" r="r" t="t"/>
              <a:pathLst>
                <a:path extrusionOk="0" h="6182" w="4340">
                  <a:moveTo>
                    <a:pt x="328" y="0"/>
                  </a:moveTo>
                  <a:cubicBezTo>
                    <a:pt x="139" y="0"/>
                    <a:pt x="1" y="274"/>
                    <a:pt x="204" y="411"/>
                  </a:cubicBezTo>
                  <a:lnTo>
                    <a:pt x="2455" y="2052"/>
                  </a:lnTo>
                  <a:cubicBezTo>
                    <a:pt x="2529" y="2100"/>
                    <a:pt x="2590" y="2181"/>
                    <a:pt x="2617" y="2269"/>
                  </a:cubicBezTo>
                  <a:lnTo>
                    <a:pt x="3872" y="6033"/>
                  </a:lnTo>
                  <a:cubicBezTo>
                    <a:pt x="3906" y="6121"/>
                    <a:pt x="3987" y="6182"/>
                    <a:pt x="4082" y="6182"/>
                  </a:cubicBezTo>
                  <a:cubicBezTo>
                    <a:pt x="4231" y="6182"/>
                    <a:pt x="4340" y="6033"/>
                    <a:pt x="4292" y="5890"/>
                  </a:cubicBezTo>
                  <a:lnTo>
                    <a:pt x="3038" y="2127"/>
                  </a:lnTo>
                  <a:cubicBezTo>
                    <a:pt x="2977" y="1951"/>
                    <a:pt x="2868" y="1801"/>
                    <a:pt x="2712" y="1693"/>
                  </a:cubicBezTo>
                  <a:lnTo>
                    <a:pt x="468" y="52"/>
                  </a:lnTo>
                  <a:cubicBezTo>
                    <a:pt x="421" y="16"/>
                    <a:pt x="373" y="0"/>
                    <a:pt x="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870808" y="3073951"/>
              <a:ext cx="329134" cy="52250"/>
            </a:xfrm>
            <a:custGeom>
              <a:rect b="b" l="l" r="r" t="t"/>
              <a:pathLst>
                <a:path extrusionOk="0" h="1992" w="12548">
                  <a:moveTo>
                    <a:pt x="3163" y="0"/>
                  </a:moveTo>
                  <a:cubicBezTo>
                    <a:pt x="3007" y="0"/>
                    <a:pt x="2851" y="41"/>
                    <a:pt x="2722" y="115"/>
                  </a:cubicBezTo>
                  <a:lnTo>
                    <a:pt x="227" y="1573"/>
                  </a:lnTo>
                  <a:cubicBezTo>
                    <a:pt x="0" y="1692"/>
                    <a:pt x="129" y="1991"/>
                    <a:pt x="328" y="1991"/>
                  </a:cubicBezTo>
                  <a:cubicBezTo>
                    <a:pt x="367" y="1991"/>
                    <a:pt x="408" y="1980"/>
                    <a:pt x="451" y="1953"/>
                  </a:cubicBezTo>
                  <a:lnTo>
                    <a:pt x="2939" y="495"/>
                  </a:lnTo>
                  <a:cubicBezTo>
                    <a:pt x="3007" y="455"/>
                    <a:pt x="3082" y="434"/>
                    <a:pt x="3163" y="434"/>
                  </a:cubicBezTo>
                  <a:lnTo>
                    <a:pt x="9422" y="434"/>
                  </a:lnTo>
                  <a:cubicBezTo>
                    <a:pt x="9496" y="434"/>
                    <a:pt x="9571" y="455"/>
                    <a:pt x="9639" y="495"/>
                  </a:cubicBezTo>
                  <a:lnTo>
                    <a:pt x="12134" y="1953"/>
                  </a:lnTo>
                  <a:cubicBezTo>
                    <a:pt x="12168" y="1967"/>
                    <a:pt x="12202" y="1980"/>
                    <a:pt x="12242" y="1980"/>
                  </a:cubicBezTo>
                  <a:cubicBezTo>
                    <a:pt x="12466" y="1980"/>
                    <a:pt x="12547" y="1682"/>
                    <a:pt x="12358" y="1573"/>
                  </a:cubicBezTo>
                  <a:lnTo>
                    <a:pt x="9862" y="115"/>
                  </a:lnTo>
                  <a:cubicBezTo>
                    <a:pt x="9727" y="41"/>
                    <a:pt x="9577" y="0"/>
                    <a:pt x="9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889038" y="2975536"/>
              <a:ext cx="293828" cy="86690"/>
            </a:xfrm>
            <a:custGeom>
              <a:rect b="b" l="l" r="r" t="t"/>
              <a:pathLst>
                <a:path extrusionOk="0" h="3305" w="11202">
                  <a:moveTo>
                    <a:pt x="10886" y="1"/>
                  </a:moveTo>
                  <a:cubicBezTo>
                    <a:pt x="10835" y="1"/>
                    <a:pt x="10781" y="21"/>
                    <a:pt x="10734" y="70"/>
                  </a:cubicBezTo>
                  <a:lnTo>
                    <a:pt x="8869" y="1928"/>
                  </a:lnTo>
                  <a:cubicBezTo>
                    <a:pt x="8815" y="1982"/>
                    <a:pt x="8747" y="2016"/>
                    <a:pt x="8679" y="2044"/>
                  </a:cubicBezTo>
                  <a:lnTo>
                    <a:pt x="5594" y="2864"/>
                  </a:lnTo>
                  <a:lnTo>
                    <a:pt x="2515" y="2044"/>
                  </a:lnTo>
                  <a:cubicBezTo>
                    <a:pt x="2441" y="2023"/>
                    <a:pt x="2373" y="1982"/>
                    <a:pt x="2319" y="1928"/>
                  </a:cubicBezTo>
                  <a:lnTo>
                    <a:pt x="461" y="70"/>
                  </a:lnTo>
                  <a:cubicBezTo>
                    <a:pt x="430" y="29"/>
                    <a:pt x="390" y="12"/>
                    <a:pt x="348" y="12"/>
                  </a:cubicBezTo>
                  <a:cubicBezTo>
                    <a:pt x="188" y="12"/>
                    <a:pt x="0" y="257"/>
                    <a:pt x="156" y="375"/>
                  </a:cubicBezTo>
                  <a:lnTo>
                    <a:pt x="2014" y="2233"/>
                  </a:lnTo>
                  <a:cubicBezTo>
                    <a:pt x="2122" y="2342"/>
                    <a:pt x="2258" y="2423"/>
                    <a:pt x="2407" y="2464"/>
                  </a:cubicBezTo>
                  <a:lnTo>
                    <a:pt x="5540" y="3298"/>
                  </a:lnTo>
                  <a:cubicBezTo>
                    <a:pt x="5560" y="3305"/>
                    <a:pt x="5580" y="3305"/>
                    <a:pt x="5594" y="3305"/>
                  </a:cubicBezTo>
                  <a:lnTo>
                    <a:pt x="5655" y="3305"/>
                  </a:lnTo>
                  <a:lnTo>
                    <a:pt x="8794" y="2464"/>
                  </a:lnTo>
                  <a:cubicBezTo>
                    <a:pt x="8937" y="2423"/>
                    <a:pt x="9072" y="2349"/>
                    <a:pt x="9181" y="2240"/>
                  </a:cubicBezTo>
                  <a:lnTo>
                    <a:pt x="11046" y="382"/>
                  </a:lnTo>
                  <a:cubicBezTo>
                    <a:pt x="11201" y="221"/>
                    <a:pt x="11055" y="1"/>
                    <a:pt x="10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983807" y="3021832"/>
              <a:ext cx="104081" cy="225368"/>
            </a:xfrm>
            <a:custGeom>
              <a:rect b="b" l="l" r="r" t="t"/>
              <a:pathLst>
                <a:path extrusionOk="0" h="8592" w="3968">
                  <a:moveTo>
                    <a:pt x="1981" y="1"/>
                  </a:moveTo>
                  <a:cubicBezTo>
                    <a:pt x="1493" y="1"/>
                    <a:pt x="1099" y="787"/>
                    <a:pt x="1099" y="1763"/>
                  </a:cubicBezTo>
                  <a:cubicBezTo>
                    <a:pt x="1099" y="2448"/>
                    <a:pt x="1303" y="3045"/>
                    <a:pt x="1588" y="3337"/>
                  </a:cubicBezTo>
                  <a:cubicBezTo>
                    <a:pt x="686" y="3493"/>
                    <a:pt x="1" y="4184"/>
                    <a:pt x="1" y="5466"/>
                  </a:cubicBezTo>
                  <a:cubicBezTo>
                    <a:pt x="1" y="6930"/>
                    <a:pt x="1099" y="8592"/>
                    <a:pt x="1988" y="8592"/>
                  </a:cubicBezTo>
                  <a:cubicBezTo>
                    <a:pt x="2869" y="8592"/>
                    <a:pt x="3968" y="6930"/>
                    <a:pt x="3968" y="5466"/>
                  </a:cubicBezTo>
                  <a:cubicBezTo>
                    <a:pt x="3968" y="4191"/>
                    <a:pt x="3283" y="3493"/>
                    <a:pt x="2381" y="3337"/>
                  </a:cubicBezTo>
                  <a:cubicBezTo>
                    <a:pt x="2666" y="3045"/>
                    <a:pt x="2862" y="2448"/>
                    <a:pt x="2862" y="1763"/>
                  </a:cubicBezTo>
                  <a:cubicBezTo>
                    <a:pt x="2862" y="787"/>
                    <a:pt x="2476" y="1"/>
                    <a:pt x="1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1042326" y="3108968"/>
              <a:ext cx="210" cy="26"/>
            </a:xfrm>
            <a:custGeom>
              <a:rect b="b" l="l" r="r" t="t"/>
              <a:pathLst>
                <a:path extrusionOk="0" h="1" w="8">
                  <a:moveTo>
                    <a:pt x="1" y="1"/>
                  </a:moveTo>
                  <a:lnTo>
                    <a:pt x="1" y="1"/>
                  </a:lnTo>
                  <a:cubicBezTo>
                    <a:pt x="8" y="1"/>
                    <a:pt x="8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983650" y="3021648"/>
              <a:ext cx="70270" cy="225552"/>
            </a:xfrm>
            <a:custGeom>
              <a:rect b="b" l="l" r="r" t="t"/>
              <a:pathLst>
                <a:path extrusionOk="0" h="8599" w="2679">
                  <a:moveTo>
                    <a:pt x="1987" y="1"/>
                  </a:moveTo>
                  <a:cubicBezTo>
                    <a:pt x="1499" y="1"/>
                    <a:pt x="1105" y="794"/>
                    <a:pt x="1105" y="1770"/>
                  </a:cubicBezTo>
                  <a:cubicBezTo>
                    <a:pt x="1105" y="2455"/>
                    <a:pt x="1302" y="3052"/>
                    <a:pt x="1594" y="3344"/>
                  </a:cubicBezTo>
                  <a:cubicBezTo>
                    <a:pt x="685" y="3493"/>
                    <a:pt x="0" y="4191"/>
                    <a:pt x="0" y="5473"/>
                  </a:cubicBezTo>
                  <a:cubicBezTo>
                    <a:pt x="0" y="6937"/>
                    <a:pt x="1105" y="8599"/>
                    <a:pt x="1987" y="8599"/>
                  </a:cubicBezTo>
                  <a:cubicBezTo>
                    <a:pt x="2089" y="8599"/>
                    <a:pt x="2197" y="8578"/>
                    <a:pt x="2292" y="8537"/>
                  </a:cubicBezTo>
                  <a:cubicBezTo>
                    <a:pt x="1892" y="7873"/>
                    <a:pt x="1546" y="6646"/>
                    <a:pt x="1546" y="5527"/>
                  </a:cubicBezTo>
                  <a:cubicBezTo>
                    <a:pt x="1546" y="4679"/>
                    <a:pt x="1702" y="4056"/>
                    <a:pt x="1960" y="3649"/>
                  </a:cubicBezTo>
                  <a:cubicBezTo>
                    <a:pt x="2089" y="3452"/>
                    <a:pt x="2095" y="3194"/>
                    <a:pt x="1980" y="2984"/>
                  </a:cubicBezTo>
                  <a:cubicBezTo>
                    <a:pt x="1838" y="2713"/>
                    <a:pt x="1763" y="2408"/>
                    <a:pt x="1763" y="2103"/>
                  </a:cubicBezTo>
                  <a:cubicBezTo>
                    <a:pt x="1770" y="1309"/>
                    <a:pt x="2163" y="665"/>
                    <a:pt x="2651" y="665"/>
                  </a:cubicBezTo>
                  <a:lnTo>
                    <a:pt x="2678" y="665"/>
                  </a:lnTo>
                  <a:cubicBezTo>
                    <a:pt x="2516" y="265"/>
                    <a:pt x="2265" y="1"/>
                    <a:pt x="19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983807" y="3151120"/>
              <a:ext cx="104081" cy="26728"/>
            </a:xfrm>
            <a:custGeom>
              <a:rect b="b" l="l" r="r" t="t"/>
              <a:pathLst>
                <a:path extrusionOk="0" h="1019" w="3968">
                  <a:moveTo>
                    <a:pt x="48" y="1"/>
                  </a:moveTo>
                  <a:cubicBezTo>
                    <a:pt x="14" y="171"/>
                    <a:pt x="1" y="340"/>
                    <a:pt x="1" y="510"/>
                  </a:cubicBezTo>
                  <a:cubicBezTo>
                    <a:pt x="482" y="821"/>
                    <a:pt x="1188" y="1018"/>
                    <a:pt x="1981" y="1018"/>
                  </a:cubicBezTo>
                  <a:cubicBezTo>
                    <a:pt x="2781" y="1018"/>
                    <a:pt x="3486" y="821"/>
                    <a:pt x="3968" y="510"/>
                  </a:cubicBezTo>
                  <a:cubicBezTo>
                    <a:pt x="3968" y="340"/>
                    <a:pt x="3947" y="171"/>
                    <a:pt x="3920" y="1"/>
                  </a:cubicBezTo>
                  <a:cubicBezTo>
                    <a:pt x="3540" y="340"/>
                    <a:pt x="2808" y="584"/>
                    <a:pt x="1981" y="584"/>
                  </a:cubicBezTo>
                  <a:cubicBezTo>
                    <a:pt x="1160" y="584"/>
                    <a:pt x="428" y="34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988633" y="3194347"/>
              <a:ext cx="94271" cy="24053"/>
            </a:xfrm>
            <a:custGeom>
              <a:rect b="b" l="l" r="r" t="t"/>
              <a:pathLst>
                <a:path extrusionOk="0" h="917" w="3594">
                  <a:moveTo>
                    <a:pt x="0" y="1"/>
                  </a:moveTo>
                  <a:cubicBezTo>
                    <a:pt x="75" y="218"/>
                    <a:pt x="163" y="435"/>
                    <a:pt x="264" y="638"/>
                  </a:cubicBezTo>
                  <a:cubicBezTo>
                    <a:pt x="736" y="822"/>
                    <a:pt x="1234" y="916"/>
                    <a:pt x="1738" y="916"/>
                  </a:cubicBezTo>
                  <a:cubicBezTo>
                    <a:pt x="1755" y="916"/>
                    <a:pt x="1773" y="916"/>
                    <a:pt x="1790" y="916"/>
                  </a:cubicBezTo>
                  <a:cubicBezTo>
                    <a:pt x="1808" y="916"/>
                    <a:pt x="1825" y="916"/>
                    <a:pt x="1843" y="916"/>
                  </a:cubicBezTo>
                  <a:cubicBezTo>
                    <a:pt x="2354" y="916"/>
                    <a:pt x="2857" y="822"/>
                    <a:pt x="3329" y="638"/>
                  </a:cubicBezTo>
                  <a:cubicBezTo>
                    <a:pt x="3431" y="435"/>
                    <a:pt x="3526" y="218"/>
                    <a:pt x="3594" y="1"/>
                  </a:cubicBezTo>
                  <a:lnTo>
                    <a:pt x="3594" y="1"/>
                  </a:lnTo>
                  <a:cubicBezTo>
                    <a:pt x="3194" y="285"/>
                    <a:pt x="2529" y="475"/>
                    <a:pt x="1797" y="475"/>
                  </a:cubicBezTo>
                  <a:cubicBezTo>
                    <a:pt x="1071" y="475"/>
                    <a:pt x="407" y="285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1024201" y="3151120"/>
              <a:ext cx="63503" cy="26728"/>
            </a:xfrm>
            <a:custGeom>
              <a:rect b="b" l="l" r="r" t="t"/>
              <a:pathLst>
                <a:path extrusionOk="0" h="1019" w="2421">
                  <a:moveTo>
                    <a:pt x="2373" y="1"/>
                  </a:moveTo>
                  <a:cubicBezTo>
                    <a:pt x="1994" y="340"/>
                    <a:pt x="1261" y="584"/>
                    <a:pt x="441" y="584"/>
                  </a:cubicBezTo>
                  <a:cubicBezTo>
                    <a:pt x="292" y="584"/>
                    <a:pt x="143" y="571"/>
                    <a:pt x="0" y="557"/>
                  </a:cubicBezTo>
                  <a:lnTo>
                    <a:pt x="0" y="591"/>
                  </a:lnTo>
                  <a:cubicBezTo>
                    <a:pt x="0" y="727"/>
                    <a:pt x="7" y="862"/>
                    <a:pt x="14" y="998"/>
                  </a:cubicBezTo>
                  <a:cubicBezTo>
                    <a:pt x="156" y="1011"/>
                    <a:pt x="298" y="1018"/>
                    <a:pt x="441" y="1018"/>
                  </a:cubicBezTo>
                  <a:cubicBezTo>
                    <a:pt x="1234" y="1018"/>
                    <a:pt x="1939" y="821"/>
                    <a:pt x="2421" y="510"/>
                  </a:cubicBezTo>
                  <a:cubicBezTo>
                    <a:pt x="2421" y="333"/>
                    <a:pt x="2407" y="164"/>
                    <a:pt x="23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985066" y="3150962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984174" y="3157362"/>
              <a:ext cx="26" cy="26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991834" y="3202714"/>
              <a:ext cx="367" cy="734"/>
            </a:xfrm>
            <a:custGeom>
              <a:rect b="b" l="l" r="r" t="t"/>
              <a:pathLst>
                <a:path extrusionOk="0" h="28" w="14">
                  <a:moveTo>
                    <a:pt x="0" y="0"/>
                  </a:moveTo>
                  <a:lnTo>
                    <a:pt x="14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1029159" y="3194347"/>
              <a:ext cx="53745" cy="24053"/>
            </a:xfrm>
            <a:custGeom>
              <a:rect b="b" l="l" r="r" t="t"/>
              <a:pathLst>
                <a:path extrusionOk="0" h="917" w="2049">
                  <a:moveTo>
                    <a:pt x="2049" y="1"/>
                  </a:moveTo>
                  <a:lnTo>
                    <a:pt x="2049" y="1"/>
                  </a:lnTo>
                  <a:cubicBezTo>
                    <a:pt x="1649" y="285"/>
                    <a:pt x="984" y="475"/>
                    <a:pt x="252" y="475"/>
                  </a:cubicBezTo>
                  <a:cubicBezTo>
                    <a:pt x="171" y="475"/>
                    <a:pt x="82" y="475"/>
                    <a:pt x="1" y="469"/>
                  </a:cubicBezTo>
                  <a:lnTo>
                    <a:pt x="1" y="469"/>
                  </a:lnTo>
                  <a:cubicBezTo>
                    <a:pt x="35" y="618"/>
                    <a:pt x="76" y="767"/>
                    <a:pt x="116" y="909"/>
                  </a:cubicBezTo>
                  <a:cubicBezTo>
                    <a:pt x="164" y="909"/>
                    <a:pt x="211" y="916"/>
                    <a:pt x="259" y="916"/>
                  </a:cubicBezTo>
                  <a:cubicBezTo>
                    <a:pt x="276" y="916"/>
                    <a:pt x="293" y="916"/>
                    <a:pt x="311" y="916"/>
                  </a:cubicBezTo>
                  <a:cubicBezTo>
                    <a:pt x="815" y="916"/>
                    <a:pt x="1312" y="822"/>
                    <a:pt x="1784" y="638"/>
                  </a:cubicBezTo>
                  <a:cubicBezTo>
                    <a:pt x="1886" y="435"/>
                    <a:pt x="1974" y="218"/>
                    <a:pt x="20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935282" y="2906053"/>
              <a:ext cx="201341" cy="63686"/>
            </a:xfrm>
            <a:custGeom>
              <a:rect b="b" l="l" r="r" t="t"/>
              <a:pathLst>
                <a:path extrusionOk="0" h="2428" w="7676">
                  <a:moveTo>
                    <a:pt x="7374" y="0"/>
                  </a:moveTo>
                  <a:cubicBezTo>
                    <a:pt x="7356" y="0"/>
                    <a:pt x="7336" y="2"/>
                    <a:pt x="7316" y="7"/>
                  </a:cubicBezTo>
                  <a:cubicBezTo>
                    <a:pt x="6313" y="211"/>
                    <a:pt x="5533" y="1458"/>
                    <a:pt x="5241" y="1987"/>
                  </a:cubicBezTo>
                  <a:lnTo>
                    <a:pt x="2420" y="1987"/>
                  </a:lnTo>
                  <a:cubicBezTo>
                    <a:pt x="2122" y="1458"/>
                    <a:pt x="1342" y="211"/>
                    <a:pt x="346" y="7"/>
                  </a:cubicBezTo>
                  <a:cubicBezTo>
                    <a:pt x="330" y="5"/>
                    <a:pt x="315" y="3"/>
                    <a:pt x="301" y="3"/>
                  </a:cubicBezTo>
                  <a:cubicBezTo>
                    <a:pt x="54" y="3"/>
                    <a:pt x="1" y="377"/>
                    <a:pt x="257" y="441"/>
                  </a:cubicBezTo>
                  <a:cubicBezTo>
                    <a:pt x="929" y="570"/>
                    <a:pt x="1614" y="1438"/>
                    <a:pt x="2034" y="2204"/>
                  </a:cubicBezTo>
                  <a:cubicBezTo>
                    <a:pt x="2109" y="2340"/>
                    <a:pt x="2258" y="2428"/>
                    <a:pt x="2420" y="2428"/>
                  </a:cubicBezTo>
                  <a:lnTo>
                    <a:pt x="5241" y="2428"/>
                  </a:lnTo>
                  <a:cubicBezTo>
                    <a:pt x="5404" y="2428"/>
                    <a:pt x="5546" y="2340"/>
                    <a:pt x="5621" y="2204"/>
                  </a:cubicBezTo>
                  <a:cubicBezTo>
                    <a:pt x="6041" y="1438"/>
                    <a:pt x="6733" y="577"/>
                    <a:pt x="7397" y="441"/>
                  </a:cubicBezTo>
                  <a:cubicBezTo>
                    <a:pt x="7675" y="397"/>
                    <a:pt x="7618" y="0"/>
                    <a:pt x="73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1001066" y="2958172"/>
              <a:ext cx="69405" cy="69378"/>
            </a:xfrm>
            <a:custGeom>
              <a:rect b="b" l="l" r="r" t="t"/>
              <a:pathLst>
                <a:path extrusionOk="0" h="2645" w="2646">
                  <a:moveTo>
                    <a:pt x="1323" y="0"/>
                  </a:moveTo>
                  <a:cubicBezTo>
                    <a:pt x="597" y="0"/>
                    <a:pt x="1" y="814"/>
                    <a:pt x="1" y="1546"/>
                  </a:cubicBezTo>
                  <a:cubicBezTo>
                    <a:pt x="1" y="2272"/>
                    <a:pt x="597" y="2644"/>
                    <a:pt x="1323" y="2644"/>
                  </a:cubicBezTo>
                  <a:cubicBezTo>
                    <a:pt x="2055" y="2644"/>
                    <a:pt x="2645" y="2278"/>
                    <a:pt x="2645" y="1546"/>
                  </a:cubicBezTo>
                  <a:cubicBezTo>
                    <a:pt x="2645" y="814"/>
                    <a:pt x="2055" y="0"/>
                    <a:pt x="1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1001066" y="2958172"/>
              <a:ext cx="37378" cy="69378"/>
            </a:xfrm>
            <a:custGeom>
              <a:rect b="b" l="l" r="r" t="t"/>
              <a:pathLst>
                <a:path extrusionOk="0" h="2645" w="1425">
                  <a:moveTo>
                    <a:pt x="1323" y="0"/>
                  </a:moveTo>
                  <a:cubicBezTo>
                    <a:pt x="591" y="0"/>
                    <a:pt x="1" y="814"/>
                    <a:pt x="1" y="1546"/>
                  </a:cubicBezTo>
                  <a:cubicBezTo>
                    <a:pt x="1" y="2231"/>
                    <a:pt x="530" y="2604"/>
                    <a:pt x="1208" y="2644"/>
                  </a:cubicBezTo>
                  <a:cubicBezTo>
                    <a:pt x="1004" y="2400"/>
                    <a:pt x="882" y="2061"/>
                    <a:pt x="882" y="1621"/>
                  </a:cubicBezTo>
                  <a:cubicBezTo>
                    <a:pt x="882" y="1037"/>
                    <a:pt x="1072" y="468"/>
                    <a:pt x="1425" y="7"/>
                  </a:cubicBezTo>
                  <a:cubicBezTo>
                    <a:pt x="1391" y="0"/>
                    <a:pt x="1357" y="0"/>
                    <a:pt x="1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1001066" y="2987156"/>
              <a:ext cx="23161" cy="23135"/>
            </a:xfrm>
            <a:custGeom>
              <a:rect b="b" l="l" r="r" t="t"/>
              <a:pathLst>
                <a:path extrusionOk="0" h="882" w="883">
                  <a:moveTo>
                    <a:pt x="441" y="0"/>
                  </a:moveTo>
                  <a:cubicBezTo>
                    <a:pt x="197" y="0"/>
                    <a:pt x="1" y="197"/>
                    <a:pt x="1" y="441"/>
                  </a:cubicBezTo>
                  <a:cubicBezTo>
                    <a:pt x="1" y="685"/>
                    <a:pt x="197" y="882"/>
                    <a:pt x="441" y="882"/>
                  </a:cubicBezTo>
                  <a:cubicBezTo>
                    <a:pt x="685" y="882"/>
                    <a:pt x="882" y="685"/>
                    <a:pt x="882" y="441"/>
                  </a:cubicBezTo>
                  <a:cubicBezTo>
                    <a:pt x="882" y="197"/>
                    <a:pt x="685" y="0"/>
                    <a:pt x="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1047310" y="2987156"/>
              <a:ext cx="23161" cy="23135"/>
            </a:xfrm>
            <a:custGeom>
              <a:rect b="b" l="l" r="r" t="t"/>
              <a:pathLst>
                <a:path extrusionOk="0" h="882" w="883">
                  <a:moveTo>
                    <a:pt x="441" y="0"/>
                  </a:moveTo>
                  <a:cubicBezTo>
                    <a:pt x="197" y="0"/>
                    <a:pt x="1" y="197"/>
                    <a:pt x="1" y="441"/>
                  </a:cubicBezTo>
                  <a:cubicBezTo>
                    <a:pt x="1" y="685"/>
                    <a:pt x="197" y="882"/>
                    <a:pt x="441" y="882"/>
                  </a:cubicBezTo>
                  <a:cubicBezTo>
                    <a:pt x="685" y="882"/>
                    <a:pt x="882" y="685"/>
                    <a:pt x="882" y="441"/>
                  </a:cubicBezTo>
                  <a:cubicBezTo>
                    <a:pt x="882" y="197"/>
                    <a:pt x="685" y="0"/>
                    <a:pt x="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" name="Google Shape;514;p40"/>
          <p:cNvGrpSpPr/>
          <p:nvPr/>
        </p:nvGrpSpPr>
        <p:grpSpPr>
          <a:xfrm>
            <a:off x="1486849" y="2739982"/>
            <a:ext cx="567410" cy="561673"/>
            <a:chOff x="3722682" y="1981993"/>
            <a:chExt cx="375818" cy="372043"/>
          </a:xfrm>
        </p:grpSpPr>
        <p:sp>
          <p:nvSpPr>
            <p:cNvPr id="515" name="Google Shape;515;p40"/>
            <p:cNvSpPr/>
            <p:nvPr/>
          </p:nvSpPr>
          <p:spPr>
            <a:xfrm>
              <a:off x="3876695" y="1981993"/>
              <a:ext cx="71934" cy="72301"/>
            </a:xfrm>
            <a:custGeom>
              <a:rect b="b" l="l" r="r" t="t"/>
              <a:pathLst>
                <a:path extrusionOk="0" h="2758" w="2744">
                  <a:moveTo>
                    <a:pt x="1372" y="1"/>
                  </a:moveTo>
                  <a:cubicBezTo>
                    <a:pt x="607" y="1"/>
                    <a:pt x="1" y="621"/>
                    <a:pt x="1" y="1372"/>
                  </a:cubicBezTo>
                  <a:cubicBezTo>
                    <a:pt x="1" y="2137"/>
                    <a:pt x="607" y="2758"/>
                    <a:pt x="1372" y="2758"/>
                  </a:cubicBezTo>
                  <a:cubicBezTo>
                    <a:pt x="2137" y="2758"/>
                    <a:pt x="2744" y="2137"/>
                    <a:pt x="2744" y="1372"/>
                  </a:cubicBezTo>
                  <a:cubicBezTo>
                    <a:pt x="2744" y="621"/>
                    <a:pt x="2137" y="1"/>
                    <a:pt x="1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3755582" y="2204217"/>
              <a:ext cx="146516" cy="102448"/>
            </a:xfrm>
            <a:custGeom>
              <a:rect b="b" l="l" r="r" t="t"/>
              <a:pathLst>
                <a:path extrusionOk="0" h="3908" w="5589">
                  <a:moveTo>
                    <a:pt x="2788" y="1"/>
                  </a:moveTo>
                  <a:cubicBezTo>
                    <a:pt x="2672" y="1"/>
                    <a:pt x="2557" y="77"/>
                    <a:pt x="2557" y="228"/>
                  </a:cubicBezTo>
                  <a:lnTo>
                    <a:pt x="2557" y="2047"/>
                  </a:lnTo>
                  <a:lnTo>
                    <a:pt x="1445" y="2047"/>
                  </a:lnTo>
                  <a:cubicBezTo>
                    <a:pt x="1113" y="2047"/>
                    <a:pt x="796" y="2235"/>
                    <a:pt x="637" y="2538"/>
                  </a:cubicBezTo>
                  <a:lnTo>
                    <a:pt x="117" y="3548"/>
                  </a:lnTo>
                  <a:cubicBezTo>
                    <a:pt x="0" y="3733"/>
                    <a:pt x="159" y="3898"/>
                    <a:pt x="319" y="3898"/>
                  </a:cubicBezTo>
                  <a:cubicBezTo>
                    <a:pt x="396" y="3898"/>
                    <a:pt x="474" y="3859"/>
                    <a:pt x="521" y="3765"/>
                  </a:cubicBezTo>
                  <a:lnTo>
                    <a:pt x="1041" y="2754"/>
                  </a:lnTo>
                  <a:cubicBezTo>
                    <a:pt x="1128" y="2610"/>
                    <a:pt x="1286" y="2509"/>
                    <a:pt x="1445" y="2509"/>
                  </a:cubicBezTo>
                  <a:lnTo>
                    <a:pt x="4130" y="2509"/>
                  </a:lnTo>
                  <a:cubicBezTo>
                    <a:pt x="4303" y="2509"/>
                    <a:pt x="4448" y="2610"/>
                    <a:pt x="4534" y="2754"/>
                  </a:cubicBezTo>
                  <a:lnTo>
                    <a:pt x="5068" y="3765"/>
                  </a:lnTo>
                  <a:cubicBezTo>
                    <a:pt x="5112" y="3866"/>
                    <a:pt x="5190" y="3908"/>
                    <a:pt x="5269" y="3908"/>
                  </a:cubicBezTo>
                  <a:cubicBezTo>
                    <a:pt x="5428" y="3908"/>
                    <a:pt x="5588" y="3741"/>
                    <a:pt x="5473" y="3548"/>
                  </a:cubicBezTo>
                  <a:lnTo>
                    <a:pt x="4939" y="2552"/>
                  </a:lnTo>
                  <a:cubicBezTo>
                    <a:pt x="4780" y="2249"/>
                    <a:pt x="4462" y="2061"/>
                    <a:pt x="4130" y="2061"/>
                  </a:cubicBezTo>
                  <a:lnTo>
                    <a:pt x="3019" y="2061"/>
                  </a:lnTo>
                  <a:lnTo>
                    <a:pt x="3019" y="228"/>
                  </a:lnTo>
                  <a:cubicBezTo>
                    <a:pt x="3019" y="77"/>
                    <a:pt x="2903" y="1"/>
                    <a:pt x="27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3848697" y="2066195"/>
              <a:ext cx="129817" cy="66403"/>
            </a:xfrm>
            <a:custGeom>
              <a:rect b="b" l="l" r="r" t="t"/>
              <a:pathLst>
                <a:path extrusionOk="0" h="2533" w="4952">
                  <a:moveTo>
                    <a:pt x="2455" y="1"/>
                  </a:moveTo>
                  <a:cubicBezTo>
                    <a:pt x="2339" y="1"/>
                    <a:pt x="2224" y="80"/>
                    <a:pt x="2224" y="239"/>
                  </a:cubicBezTo>
                  <a:lnTo>
                    <a:pt x="2224" y="1134"/>
                  </a:lnTo>
                  <a:lnTo>
                    <a:pt x="1040" y="1134"/>
                  </a:lnTo>
                  <a:cubicBezTo>
                    <a:pt x="780" y="1134"/>
                    <a:pt x="549" y="1278"/>
                    <a:pt x="434" y="1495"/>
                  </a:cubicBezTo>
                  <a:lnTo>
                    <a:pt x="73" y="2173"/>
                  </a:lnTo>
                  <a:cubicBezTo>
                    <a:pt x="1" y="2274"/>
                    <a:pt x="44" y="2433"/>
                    <a:pt x="174" y="2491"/>
                  </a:cubicBezTo>
                  <a:cubicBezTo>
                    <a:pt x="204" y="2508"/>
                    <a:pt x="238" y="2516"/>
                    <a:pt x="273" y="2516"/>
                  </a:cubicBezTo>
                  <a:cubicBezTo>
                    <a:pt x="353" y="2516"/>
                    <a:pt x="437" y="2471"/>
                    <a:pt x="477" y="2390"/>
                  </a:cubicBezTo>
                  <a:lnTo>
                    <a:pt x="838" y="1726"/>
                  </a:lnTo>
                  <a:cubicBezTo>
                    <a:pt x="881" y="1653"/>
                    <a:pt x="953" y="1596"/>
                    <a:pt x="1040" y="1596"/>
                  </a:cubicBezTo>
                  <a:lnTo>
                    <a:pt x="3869" y="1596"/>
                  </a:lnTo>
                  <a:cubicBezTo>
                    <a:pt x="3956" y="1596"/>
                    <a:pt x="4028" y="1653"/>
                    <a:pt x="4072" y="1726"/>
                  </a:cubicBezTo>
                  <a:lnTo>
                    <a:pt x="4432" y="2390"/>
                  </a:lnTo>
                  <a:cubicBezTo>
                    <a:pt x="4481" y="2491"/>
                    <a:pt x="4562" y="2533"/>
                    <a:pt x="4641" y="2533"/>
                  </a:cubicBezTo>
                  <a:cubicBezTo>
                    <a:pt x="4799" y="2533"/>
                    <a:pt x="4952" y="2370"/>
                    <a:pt x="4837" y="2187"/>
                  </a:cubicBezTo>
                  <a:lnTo>
                    <a:pt x="4476" y="1509"/>
                  </a:lnTo>
                  <a:cubicBezTo>
                    <a:pt x="4360" y="1292"/>
                    <a:pt x="4129" y="1148"/>
                    <a:pt x="3869" y="1148"/>
                  </a:cubicBezTo>
                  <a:lnTo>
                    <a:pt x="2686" y="1148"/>
                  </a:lnTo>
                  <a:lnTo>
                    <a:pt x="2686" y="239"/>
                  </a:lnTo>
                  <a:cubicBezTo>
                    <a:pt x="2686" y="80"/>
                    <a:pt x="2570" y="1"/>
                    <a:pt x="2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3923227" y="2204217"/>
              <a:ext cx="146909" cy="102370"/>
            </a:xfrm>
            <a:custGeom>
              <a:rect b="b" l="l" r="r" t="t"/>
              <a:pathLst>
                <a:path extrusionOk="0" h="3905" w="5604">
                  <a:moveTo>
                    <a:pt x="2802" y="1"/>
                  </a:moveTo>
                  <a:cubicBezTo>
                    <a:pt x="2686" y="1"/>
                    <a:pt x="2571" y="77"/>
                    <a:pt x="2571" y="228"/>
                  </a:cubicBezTo>
                  <a:lnTo>
                    <a:pt x="2571" y="2047"/>
                  </a:lnTo>
                  <a:lnTo>
                    <a:pt x="1459" y="2047"/>
                  </a:lnTo>
                  <a:cubicBezTo>
                    <a:pt x="1127" y="2047"/>
                    <a:pt x="810" y="2235"/>
                    <a:pt x="651" y="2538"/>
                  </a:cubicBezTo>
                  <a:lnTo>
                    <a:pt x="117" y="3548"/>
                  </a:lnTo>
                  <a:cubicBezTo>
                    <a:pt x="0" y="3733"/>
                    <a:pt x="165" y="3904"/>
                    <a:pt x="325" y="3904"/>
                  </a:cubicBezTo>
                  <a:cubicBezTo>
                    <a:pt x="402" y="3904"/>
                    <a:pt x="479" y="3864"/>
                    <a:pt x="521" y="3765"/>
                  </a:cubicBezTo>
                  <a:lnTo>
                    <a:pt x="1055" y="2754"/>
                  </a:lnTo>
                  <a:cubicBezTo>
                    <a:pt x="1142" y="2610"/>
                    <a:pt x="1301" y="2509"/>
                    <a:pt x="1459" y="2509"/>
                  </a:cubicBezTo>
                  <a:lnTo>
                    <a:pt x="4144" y="2509"/>
                  </a:lnTo>
                  <a:cubicBezTo>
                    <a:pt x="4303" y="2509"/>
                    <a:pt x="4462" y="2610"/>
                    <a:pt x="4549" y="2754"/>
                  </a:cubicBezTo>
                  <a:lnTo>
                    <a:pt x="5083" y="3765"/>
                  </a:lnTo>
                  <a:cubicBezTo>
                    <a:pt x="5125" y="3864"/>
                    <a:pt x="5202" y="3904"/>
                    <a:pt x="5279" y="3904"/>
                  </a:cubicBezTo>
                  <a:cubicBezTo>
                    <a:pt x="5439" y="3904"/>
                    <a:pt x="5604" y="3733"/>
                    <a:pt x="5487" y="3548"/>
                  </a:cubicBezTo>
                  <a:lnTo>
                    <a:pt x="4953" y="2552"/>
                  </a:lnTo>
                  <a:cubicBezTo>
                    <a:pt x="4794" y="2249"/>
                    <a:pt x="4476" y="2061"/>
                    <a:pt x="4144" y="2061"/>
                  </a:cubicBezTo>
                  <a:lnTo>
                    <a:pt x="3033" y="2061"/>
                  </a:lnTo>
                  <a:lnTo>
                    <a:pt x="3033" y="228"/>
                  </a:lnTo>
                  <a:cubicBezTo>
                    <a:pt x="3033" y="77"/>
                    <a:pt x="2917" y="1"/>
                    <a:pt x="28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0"/>
            <p:cNvSpPr/>
            <p:nvPr/>
          </p:nvSpPr>
          <p:spPr>
            <a:xfrm>
              <a:off x="3868752" y="1983513"/>
              <a:ext cx="71934" cy="70781"/>
            </a:xfrm>
            <a:custGeom>
              <a:rect b="b" l="l" r="r" t="t"/>
              <a:pathLst>
                <a:path extrusionOk="0" h="2700" w="2744">
                  <a:moveTo>
                    <a:pt x="1300" y="0"/>
                  </a:moveTo>
                  <a:lnTo>
                    <a:pt x="1300" y="0"/>
                  </a:lnTo>
                  <a:cubicBezTo>
                    <a:pt x="391" y="260"/>
                    <a:pt x="1" y="1314"/>
                    <a:pt x="520" y="2079"/>
                  </a:cubicBezTo>
                  <a:cubicBezTo>
                    <a:pt x="786" y="2489"/>
                    <a:pt x="1224" y="2700"/>
                    <a:pt x="1665" y="2700"/>
                  </a:cubicBezTo>
                  <a:cubicBezTo>
                    <a:pt x="2063" y="2700"/>
                    <a:pt x="2463" y="2529"/>
                    <a:pt x="2744" y="2180"/>
                  </a:cubicBezTo>
                  <a:lnTo>
                    <a:pt x="2744" y="2180"/>
                  </a:lnTo>
                  <a:cubicBezTo>
                    <a:pt x="2614" y="2223"/>
                    <a:pt x="2484" y="2238"/>
                    <a:pt x="2368" y="2238"/>
                  </a:cubicBezTo>
                  <a:cubicBezTo>
                    <a:pt x="1213" y="2238"/>
                    <a:pt x="564" y="895"/>
                    <a:pt x="13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0"/>
            <p:cNvSpPr/>
            <p:nvPr/>
          </p:nvSpPr>
          <p:spPr>
            <a:xfrm>
              <a:off x="3804814" y="2143949"/>
              <a:ext cx="47711" cy="48105"/>
            </a:xfrm>
            <a:custGeom>
              <a:rect b="b" l="l" r="r" t="t"/>
              <a:pathLst>
                <a:path extrusionOk="0" h="1835" w="1820">
                  <a:moveTo>
                    <a:pt x="910" y="1"/>
                  </a:moveTo>
                  <a:cubicBezTo>
                    <a:pt x="404" y="1"/>
                    <a:pt x="0" y="420"/>
                    <a:pt x="0" y="925"/>
                  </a:cubicBezTo>
                  <a:cubicBezTo>
                    <a:pt x="0" y="1430"/>
                    <a:pt x="404" y="1834"/>
                    <a:pt x="910" y="1834"/>
                  </a:cubicBezTo>
                  <a:cubicBezTo>
                    <a:pt x="1415" y="1834"/>
                    <a:pt x="1819" y="1430"/>
                    <a:pt x="1819" y="925"/>
                  </a:cubicBezTo>
                  <a:cubicBezTo>
                    <a:pt x="1819" y="420"/>
                    <a:pt x="1415" y="1"/>
                    <a:pt x="9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3799125" y="2145102"/>
              <a:ext cx="48078" cy="47056"/>
            </a:xfrm>
            <a:custGeom>
              <a:rect b="b" l="l" r="r" t="t"/>
              <a:pathLst>
                <a:path extrusionOk="0" h="1795" w="1834">
                  <a:moveTo>
                    <a:pt x="867" y="0"/>
                  </a:moveTo>
                  <a:lnTo>
                    <a:pt x="867" y="0"/>
                  </a:lnTo>
                  <a:cubicBezTo>
                    <a:pt x="261" y="159"/>
                    <a:pt x="1" y="866"/>
                    <a:pt x="347" y="1386"/>
                  </a:cubicBezTo>
                  <a:cubicBezTo>
                    <a:pt x="528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4" y="1444"/>
                  </a:cubicBezTo>
                  <a:lnTo>
                    <a:pt x="1834" y="1444"/>
                  </a:lnTo>
                  <a:cubicBezTo>
                    <a:pt x="1747" y="1473"/>
                    <a:pt x="1675" y="1487"/>
                    <a:pt x="1589" y="1487"/>
                  </a:cubicBezTo>
                  <a:cubicBezTo>
                    <a:pt x="1582" y="1487"/>
                    <a:pt x="1576" y="1487"/>
                    <a:pt x="1570" y="1487"/>
                  </a:cubicBezTo>
                  <a:cubicBezTo>
                    <a:pt x="802" y="1487"/>
                    <a:pt x="380" y="602"/>
                    <a:pt x="8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3972458" y="2143949"/>
              <a:ext cx="48078" cy="48105"/>
            </a:xfrm>
            <a:custGeom>
              <a:rect b="b" l="l" r="r" t="t"/>
              <a:pathLst>
                <a:path extrusionOk="0" h="1835" w="1834">
                  <a:moveTo>
                    <a:pt x="924" y="1"/>
                  </a:moveTo>
                  <a:cubicBezTo>
                    <a:pt x="419" y="1"/>
                    <a:pt x="0" y="420"/>
                    <a:pt x="0" y="925"/>
                  </a:cubicBezTo>
                  <a:cubicBezTo>
                    <a:pt x="0" y="1430"/>
                    <a:pt x="419" y="1834"/>
                    <a:pt x="924" y="1834"/>
                  </a:cubicBezTo>
                  <a:cubicBezTo>
                    <a:pt x="1429" y="1834"/>
                    <a:pt x="1833" y="1430"/>
                    <a:pt x="1833" y="925"/>
                  </a:cubicBezTo>
                  <a:cubicBezTo>
                    <a:pt x="1833" y="420"/>
                    <a:pt x="1429" y="1"/>
                    <a:pt x="9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3967163" y="2145102"/>
              <a:ext cx="48078" cy="47056"/>
            </a:xfrm>
            <a:custGeom>
              <a:rect b="b" l="l" r="r" t="t"/>
              <a:pathLst>
                <a:path extrusionOk="0" h="1795" w="1834">
                  <a:moveTo>
                    <a:pt x="866" y="0"/>
                  </a:moveTo>
                  <a:cubicBezTo>
                    <a:pt x="260" y="159"/>
                    <a:pt x="0" y="866"/>
                    <a:pt x="346" y="1386"/>
                  </a:cubicBezTo>
                  <a:cubicBezTo>
                    <a:pt x="527" y="1657"/>
                    <a:pt x="818" y="1795"/>
                    <a:pt x="1110" y="1795"/>
                  </a:cubicBezTo>
                  <a:cubicBezTo>
                    <a:pt x="1378" y="1795"/>
                    <a:pt x="1647" y="1679"/>
                    <a:pt x="1833" y="1444"/>
                  </a:cubicBezTo>
                  <a:lnTo>
                    <a:pt x="1833" y="1444"/>
                  </a:lnTo>
                  <a:cubicBezTo>
                    <a:pt x="1747" y="1473"/>
                    <a:pt x="1660" y="1487"/>
                    <a:pt x="1588" y="1487"/>
                  </a:cubicBezTo>
                  <a:cubicBezTo>
                    <a:pt x="1582" y="1487"/>
                    <a:pt x="1575" y="1487"/>
                    <a:pt x="1569" y="1487"/>
                  </a:cubicBezTo>
                  <a:cubicBezTo>
                    <a:pt x="802" y="1487"/>
                    <a:pt x="379" y="602"/>
                    <a:pt x="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3726850" y="2318043"/>
              <a:ext cx="35967" cy="35967"/>
            </a:xfrm>
            <a:custGeom>
              <a:rect b="b" l="l" r="r" t="t"/>
              <a:pathLst>
                <a:path extrusionOk="0" h="1372" w="1372">
                  <a:moveTo>
                    <a:pt x="679" y="0"/>
                  </a:moveTo>
                  <a:cubicBezTo>
                    <a:pt x="304" y="0"/>
                    <a:pt x="0" y="303"/>
                    <a:pt x="0" y="693"/>
                  </a:cubicBezTo>
                  <a:cubicBezTo>
                    <a:pt x="0" y="1068"/>
                    <a:pt x="304" y="1372"/>
                    <a:pt x="679" y="1372"/>
                  </a:cubicBezTo>
                  <a:cubicBezTo>
                    <a:pt x="1054" y="1372"/>
                    <a:pt x="1372" y="1068"/>
                    <a:pt x="1372" y="693"/>
                  </a:cubicBezTo>
                  <a:cubicBezTo>
                    <a:pt x="1372" y="303"/>
                    <a:pt x="1054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3722682" y="2318803"/>
              <a:ext cx="35993" cy="35233"/>
            </a:xfrm>
            <a:custGeom>
              <a:rect b="b" l="l" r="r" t="t"/>
              <a:pathLst>
                <a:path extrusionOk="0" h="1344" w="1373">
                  <a:moveTo>
                    <a:pt x="650" y="0"/>
                  </a:moveTo>
                  <a:lnTo>
                    <a:pt x="650" y="0"/>
                  </a:lnTo>
                  <a:cubicBezTo>
                    <a:pt x="188" y="116"/>
                    <a:pt x="1" y="650"/>
                    <a:pt x="246" y="1039"/>
                  </a:cubicBezTo>
                  <a:cubicBezTo>
                    <a:pt x="381" y="1242"/>
                    <a:pt x="602" y="1343"/>
                    <a:pt x="823" y="1343"/>
                  </a:cubicBezTo>
                  <a:cubicBezTo>
                    <a:pt x="1028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00" y="1097"/>
                    <a:pt x="1242" y="1112"/>
                    <a:pt x="1184" y="1112"/>
                  </a:cubicBezTo>
                  <a:cubicBezTo>
                    <a:pt x="1178" y="1112"/>
                    <a:pt x="1172" y="1112"/>
                    <a:pt x="1166" y="1112"/>
                  </a:cubicBezTo>
                  <a:cubicBezTo>
                    <a:pt x="600" y="1112"/>
                    <a:pt x="279" y="443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3894495" y="2318043"/>
              <a:ext cx="35967" cy="35967"/>
            </a:xfrm>
            <a:custGeom>
              <a:rect b="b" l="l" r="r" t="t"/>
              <a:pathLst>
                <a:path extrusionOk="0" h="1372" w="1372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cubicBezTo>
                    <a:pt x="0" y="1068"/>
                    <a:pt x="318" y="1372"/>
                    <a:pt x="693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3890327" y="2318803"/>
              <a:ext cx="35967" cy="35233"/>
            </a:xfrm>
            <a:custGeom>
              <a:rect b="b" l="l" r="r" t="t"/>
              <a:pathLst>
                <a:path extrusionOk="0" h="1344" w="1372">
                  <a:moveTo>
                    <a:pt x="650" y="0"/>
                  </a:moveTo>
                  <a:lnTo>
                    <a:pt x="650" y="0"/>
                  </a:lnTo>
                  <a:cubicBezTo>
                    <a:pt x="203" y="116"/>
                    <a:pt x="1" y="650"/>
                    <a:pt x="260" y="1039"/>
                  </a:cubicBezTo>
                  <a:cubicBezTo>
                    <a:pt x="395" y="1242"/>
                    <a:pt x="612" y="1343"/>
                    <a:pt x="830" y="1343"/>
                  </a:cubicBezTo>
                  <a:cubicBezTo>
                    <a:pt x="1031" y="1343"/>
                    <a:pt x="1233" y="1256"/>
                    <a:pt x="1372" y="1083"/>
                  </a:cubicBezTo>
                  <a:lnTo>
                    <a:pt x="1372" y="1083"/>
                  </a:lnTo>
                  <a:cubicBezTo>
                    <a:pt x="1314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14" y="1112"/>
                    <a:pt x="293" y="443"/>
                    <a:pt x="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4062507" y="2318043"/>
              <a:ext cx="35993" cy="35967"/>
            </a:xfrm>
            <a:custGeom>
              <a:rect b="b" l="l" r="r" t="t"/>
              <a:pathLst>
                <a:path extrusionOk="0" h="1372" w="1373">
                  <a:moveTo>
                    <a:pt x="694" y="0"/>
                  </a:moveTo>
                  <a:cubicBezTo>
                    <a:pt x="318" y="0"/>
                    <a:pt x="1" y="303"/>
                    <a:pt x="1" y="693"/>
                  </a:cubicBezTo>
                  <a:cubicBezTo>
                    <a:pt x="1" y="1068"/>
                    <a:pt x="318" y="1372"/>
                    <a:pt x="694" y="1372"/>
                  </a:cubicBezTo>
                  <a:cubicBezTo>
                    <a:pt x="1069" y="1372"/>
                    <a:pt x="1372" y="1068"/>
                    <a:pt x="1372" y="693"/>
                  </a:cubicBezTo>
                  <a:cubicBezTo>
                    <a:pt x="1372" y="303"/>
                    <a:pt x="1069" y="0"/>
                    <a:pt x="6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4058339" y="2318803"/>
              <a:ext cx="35993" cy="35233"/>
            </a:xfrm>
            <a:custGeom>
              <a:rect b="b" l="l" r="r" t="t"/>
              <a:pathLst>
                <a:path extrusionOk="0" h="1344" w="1373">
                  <a:moveTo>
                    <a:pt x="651" y="0"/>
                  </a:moveTo>
                  <a:cubicBezTo>
                    <a:pt x="203" y="116"/>
                    <a:pt x="1" y="650"/>
                    <a:pt x="261" y="1039"/>
                  </a:cubicBezTo>
                  <a:cubicBezTo>
                    <a:pt x="396" y="1242"/>
                    <a:pt x="612" y="1343"/>
                    <a:pt x="830" y="1343"/>
                  </a:cubicBezTo>
                  <a:cubicBezTo>
                    <a:pt x="1031" y="1343"/>
                    <a:pt x="1234" y="1256"/>
                    <a:pt x="1372" y="1083"/>
                  </a:cubicBezTo>
                  <a:lnTo>
                    <a:pt x="1372" y="1083"/>
                  </a:lnTo>
                  <a:cubicBezTo>
                    <a:pt x="1315" y="1097"/>
                    <a:pt x="1257" y="1112"/>
                    <a:pt x="1199" y="1112"/>
                  </a:cubicBezTo>
                  <a:cubicBezTo>
                    <a:pt x="1193" y="1112"/>
                    <a:pt x="1187" y="1112"/>
                    <a:pt x="1181" y="1112"/>
                  </a:cubicBezTo>
                  <a:cubicBezTo>
                    <a:pt x="601" y="1112"/>
                    <a:pt x="293" y="443"/>
                    <a:pt x="6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40"/>
          <p:cNvGrpSpPr/>
          <p:nvPr/>
        </p:nvGrpSpPr>
        <p:grpSpPr>
          <a:xfrm>
            <a:off x="5150762" y="2749557"/>
            <a:ext cx="567418" cy="542518"/>
            <a:chOff x="849673" y="2891343"/>
            <a:chExt cx="383468" cy="366665"/>
          </a:xfrm>
        </p:grpSpPr>
        <p:sp>
          <p:nvSpPr>
            <p:cNvPr id="531" name="Google Shape;531;p40"/>
            <p:cNvSpPr/>
            <p:nvPr/>
          </p:nvSpPr>
          <p:spPr>
            <a:xfrm>
              <a:off x="849673" y="2976561"/>
              <a:ext cx="322188" cy="281447"/>
            </a:xfrm>
            <a:custGeom>
              <a:rect b="b" l="l" r="r" t="t"/>
              <a:pathLst>
                <a:path extrusionOk="0" h="10770" w="12329">
                  <a:moveTo>
                    <a:pt x="9525" y="7316"/>
                  </a:moveTo>
                  <a:cubicBezTo>
                    <a:pt x="9710" y="7316"/>
                    <a:pt x="9896" y="7370"/>
                    <a:pt x="10059" y="7482"/>
                  </a:cubicBezTo>
                  <a:cubicBezTo>
                    <a:pt x="10761" y="7963"/>
                    <a:pt x="10530" y="9040"/>
                    <a:pt x="9703" y="9203"/>
                  </a:cubicBezTo>
                  <a:cubicBezTo>
                    <a:pt x="9641" y="9215"/>
                    <a:pt x="9581" y="9220"/>
                    <a:pt x="9522" y="9220"/>
                  </a:cubicBezTo>
                  <a:cubicBezTo>
                    <a:pt x="8790" y="9220"/>
                    <a:pt x="8297" y="8382"/>
                    <a:pt x="8742" y="7732"/>
                  </a:cubicBezTo>
                  <a:cubicBezTo>
                    <a:pt x="8921" y="7462"/>
                    <a:pt x="9221" y="7316"/>
                    <a:pt x="9525" y="7316"/>
                  </a:cubicBezTo>
                  <a:close/>
                  <a:moveTo>
                    <a:pt x="5338" y="1"/>
                  </a:moveTo>
                  <a:cubicBezTo>
                    <a:pt x="3781" y="1"/>
                    <a:pt x="2332" y="778"/>
                    <a:pt x="1453" y="2059"/>
                  </a:cubicBezTo>
                  <a:cubicBezTo>
                    <a:pt x="1" y="4213"/>
                    <a:pt x="558" y="7145"/>
                    <a:pt x="2703" y="8607"/>
                  </a:cubicBezTo>
                  <a:cubicBezTo>
                    <a:pt x="2703" y="8607"/>
                    <a:pt x="5578" y="10769"/>
                    <a:pt x="8408" y="10769"/>
                  </a:cubicBezTo>
                  <a:cubicBezTo>
                    <a:pt x="9657" y="10769"/>
                    <a:pt x="10896" y="10349"/>
                    <a:pt x="11877" y="9136"/>
                  </a:cubicBezTo>
                  <a:lnTo>
                    <a:pt x="11896" y="9117"/>
                  </a:lnTo>
                  <a:cubicBezTo>
                    <a:pt x="11973" y="9001"/>
                    <a:pt x="12030" y="8876"/>
                    <a:pt x="12078" y="8751"/>
                  </a:cubicBezTo>
                  <a:cubicBezTo>
                    <a:pt x="12328" y="7972"/>
                    <a:pt x="11953" y="7126"/>
                    <a:pt x="11213" y="6799"/>
                  </a:cubicBezTo>
                  <a:cubicBezTo>
                    <a:pt x="11040" y="6732"/>
                    <a:pt x="10876" y="6636"/>
                    <a:pt x="10723" y="6530"/>
                  </a:cubicBezTo>
                  <a:cubicBezTo>
                    <a:pt x="10723" y="6530"/>
                    <a:pt x="9348" y="5751"/>
                    <a:pt x="9405" y="4097"/>
                  </a:cubicBezTo>
                  <a:cubicBezTo>
                    <a:pt x="9405" y="4030"/>
                    <a:pt x="9405" y="3963"/>
                    <a:pt x="9415" y="3886"/>
                  </a:cubicBezTo>
                  <a:cubicBezTo>
                    <a:pt x="9501" y="3068"/>
                    <a:pt x="9290" y="2251"/>
                    <a:pt x="8809" y="1587"/>
                  </a:cubicBezTo>
                  <a:cubicBezTo>
                    <a:pt x="8588" y="1289"/>
                    <a:pt x="8309" y="1020"/>
                    <a:pt x="8001" y="809"/>
                  </a:cubicBezTo>
                  <a:cubicBezTo>
                    <a:pt x="7222" y="280"/>
                    <a:pt x="6309" y="1"/>
                    <a:pt x="5366" y="1"/>
                  </a:cubicBezTo>
                  <a:cubicBezTo>
                    <a:pt x="5357" y="1"/>
                    <a:pt x="5347" y="1"/>
                    <a:pt x="5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867260" y="2976561"/>
              <a:ext cx="304600" cy="258947"/>
            </a:xfrm>
            <a:custGeom>
              <a:rect b="b" l="l" r="r" t="t"/>
              <a:pathLst>
                <a:path extrusionOk="0" h="9909" w="11656">
                  <a:moveTo>
                    <a:pt x="8856" y="7317"/>
                  </a:moveTo>
                  <a:cubicBezTo>
                    <a:pt x="9033" y="7317"/>
                    <a:pt x="9216" y="7368"/>
                    <a:pt x="9386" y="7482"/>
                  </a:cubicBezTo>
                  <a:cubicBezTo>
                    <a:pt x="9819" y="7771"/>
                    <a:pt x="9934" y="8367"/>
                    <a:pt x="9636" y="8799"/>
                  </a:cubicBezTo>
                  <a:cubicBezTo>
                    <a:pt x="9445" y="9084"/>
                    <a:pt x="9152" y="9216"/>
                    <a:pt x="8861" y="9216"/>
                  </a:cubicBezTo>
                  <a:cubicBezTo>
                    <a:pt x="8436" y="9216"/>
                    <a:pt x="8016" y="8935"/>
                    <a:pt x="7924" y="8444"/>
                  </a:cubicBezTo>
                  <a:cubicBezTo>
                    <a:pt x="7801" y="7817"/>
                    <a:pt x="8301" y="7317"/>
                    <a:pt x="8856" y="7317"/>
                  </a:cubicBezTo>
                  <a:close/>
                  <a:moveTo>
                    <a:pt x="4693" y="1"/>
                  </a:moveTo>
                  <a:cubicBezTo>
                    <a:pt x="3376" y="1"/>
                    <a:pt x="2116" y="549"/>
                    <a:pt x="1222" y="1510"/>
                  </a:cubicBezTo>
                  <a:cubicBezTo>
                    <a:pt x="1" y="3655"/>
                    <a:pt x="636" y="6367"/>
                    <a:pt x="2664" y="7751"/>
                  </a:cubicBezTo>
                  <a:cubicBezTo>
                    <a:pt x="2664" y="7751"/>
                    <a:pt x="5536" y="9909"/>
                    <a:pt x="8365" y="9909"/>
                  </a:cubicBezTo>
                  <a:cubicBezTo>
                    <a:pt x="9434" y="9909"/>
                    <a:pt x="10496" y="9601"/>
                    <a:pt x="11396" y="8751"/>
                  </a:cubicBezTo>
                  <a:cubicBezTo>
                    <a:pt x="11655" y="7972"/>
                    <a:pt x="11280" y="7126"/>
                    <a:pt x="10540" y="6799"/>
                  </a:cubicBezTo>
                  <a:cubicBezTo>
                    <a:pt x="10367" y="6732"/>
                    <a:pt x="10203" y="6636"/>
                    <a:pt x="10050" y="6530"/>
                  </a:cubicBezTo>
                  <a:cubicBezTo>
                    <a:pt x="10050" y="6530"/>
                    <a:pt x="8675" y="5751"/>
                    <a:pt x="8732" y="4097"/>
                  </a:cubicBezTo>
                  <a:cubicBezTo>
                    <a:pt x="8732" y="4030"/>
                    <a:pt x="8732" y="3963"/>
                    <a:pt x="8742" y="3886"/>
                  </a:cubicBezTo>
                  <a:cubicBezTo>
                    <a:pt x="8828" y="3068"/>
                    <a:pt x="8617" y="2251"/>
                    <a:pt x="8136" y="1587"/>
                  </a:cubicBezTo>
                  <a:cubicBezTo>
                    <a:pt x="7915" y="1289"/>
                    <a:pt x="7636" y="1020"/>
                    <a:pt x="7328" y="809"/>
                  </a:cubicBezTo>
                  <a:cubicBezTo>
                    <a:pt x="6549" y="280"/>
                    <a:pt x="5636" y="1"/>
                    <a:pt x="4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947173" y="3018948"/>
              <a:ext cx="81952" cy="50122"/>
            </a:xfrm>
            <a:custGeom>
              <a:rect b="b" l="l" r="r" t="t"/>
              <a:pathLst>
                <a:path extrusionOk="0" h="1918" w="3136">
                  <a:moveTo>
                    <a:pt x="2688" y="0"/>
                  </a:moveTo>
                  <a:cubicBezTo>
                    <a:pt x="2671" y="0"/>
                    <a:pt x="2654" y="1"/>
                    <a:pt x="2636" y="4"/>
                  </a:cubicBezTo>
                  <a:lnTo>
                    <a:pt x="1607" y="52"/>
                  </a:lnTo>
                  <a:lnTo>
                    <a:pt x="1001" y="90"/>
                  </a:lnTo>
                  <a:cubicBezTo>
                    <a:pt x="760" y="100"/>
                    <a:pt x="558" y="302"/>
                    <a:pt x="558" y="552"/>
                  </a:cubicBezTo>
                  <a:lnTo>
                    <a:pt x="558" y="571"/>
                  </a:lnTo>
                  <a:cubicBezTo>
                    <a:pt x="568" y="677"/>
                    <a:pt x="607" y="783"/>
                    <a:pt x="683" y="860"/>
                  </a:cubicBezTo>
                  <a:cubicBezTo>
                    <a:pt x="712" y="908"/>
                    <a:pt x="683" y="975"/>
                    <a:pt x="626" y="975"/>
                  </a:cubicBezTo>
                  <a:lnTo>
                    <a:pt x="462" y="985"/>
                  </a:lnTo>
                  <a:cubicBezTo>
                    <a:pt x="203" y="1004"/>
                    <a:pt x="1" y="1225"/>
                    <a:pt x="10" y="1485"/>
                  </a:cubicBezTo>
                  <a:cubicBezTo>
                    <a:pt x="29" y="1729"/>
                    <a:pt x="231" y="1918"/>
                    <a:pt x="482" y="1918"/>
                  </a:cubicBezTo>
                  <a:cubicBezTo>
                    <a:pt x="488" y="1918"/>
                    <a:pt x="495" y="1918"/>
                    <a:pt x="501" y="1917"/>
                  </a:cubicBezTo>
                  <a:lnTo>
                    <a:pt x="1010" y="1889"/>
                  </a:lnTo>
                  <a:lnTo>
                    <a:pt x="1126" y="1889"/>
                  </a:lnTo>
                  <a:lnTo>
                    <a:pt x="2126" y="1841"/>
                  </a:lnTo>
                  <a:cubicBezTo>
                    <a:pt x="2376" y="1831"/>
                    <a:pt x="2568" y="1629"/>
                    <a:pt x="2578" y="1389"/>
                  </a:cubicBezTo>
                  <a:cubicBezTo>
                    <a:pt x="2587" y="1273"/>
                    <a:pt x="2549" y="1167"/>
                    <a:pt x="2482" y="1081"/>
                  </a:cubicBezTo>
                  <a:cubicBezTo>
                    <a:pt x="2434" y="1023"/>
                    <a:pt x="2472" y="937"/>
                    <a:pt x="2539" y="937"/>
                  </a:cubicBezTo>
                  <a:lnTo>
                    <a:pt x="2693" y="927"/>
                  </a:lnTo>
                  <a:cubicBezTo>
                    <a:pt x="2943" y="917"/>
                    <a:pt x="3136" y="715"/>
                    <a:pt x="3136" y="465"/>
                  </a:cubicBezTo>
                  <a:cubicBezTo>
                    <a:pt x="3136" y="456"/>
                    <a:pt x="3136" y="446"/>
                    <a:pt x="3126" y="437"/>
                  </a:cubicBezTo>
                  <a:cubicBezTo>
                    <a:pt x="3116" y="254"/>
                    <a:pt x="2991" y="90"/>
                    <a:pt x="2818" y="23"/>
                  </a:cubicBezTo>
                  <a:cubicBezTo>
                    <a:pt x="2776" y="9"/>
                    <a:pt x="2734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992174" y="3104663"/>
              <a:ext cx="65357" cy="72831"/>
            </a:xfrm>
            <a:custGeom>
              <a:rect b="b" l="l" r="r" t="t"/>
              <a:pathLst>
                <a:path extrusionOk="0" h="2787" w="2501">
                  <a:moveTo>
                    <a:pt x="2031" y="1"/>
                  </a:moveTo>
                  <a:cubicBezTo>
                    <a:pt x="1953" y="1"/>
                    <a:pt x="1873" y="20"/>
                    <a:pt x="1798" y="61"/>
                  </a:cubicBezTo>
                  <a:lnTo>
                    <a:pt x="952" y="541"/>
                  </a:lnTo>
                  <a:lnTo>
                    <a:pt x="375" y="868"/>
                  </a:lnTo>
                  <a:cubicBezTo>
                    <a:pt x="231" y="945"/>
                    <a:pt x="135" y="1109"/>
                    <a:pt x="135" y="1272"/>
                  </a:cubicBezTo>
                  <a:cubicBezTo>
                    <a:pt x="135" y="1416"/>
                    <a:pt x="202" y="1551"/>
                    <a:pt x="317" y="1638"/>
                  </a:cubicBezTo>
                  <a:cubicBezTo>
                    <a:pt x="414" y="1705"/>
                    <a:pt x="404" y="1859"/>
                    <a:pt x="298" y="1917"/>
                  </a:cubicBezTo>
                  <a:lnTo>
                    <a:pt x="288" y="1917"/>
                  </a:lnTo>
                  <a:cubicBezTo>
                    <a:pt x="87" y="2032"/>
                    <a:pt x="0" y="2272"/>
                    <a:pt x="77" y="2484"/>
                  </a:cubicBezTo>
                  <a:cubicBezTo>
                    <a:pt x="145" y="2674"/>
                    <a:pt x="322" y="2787"/>
                    <a:pt x="509" y="2787"/>
                  </a:cubicBezTo>
                  <a:cubicBezTo>
                    <a:pt x="587" y="2787"/>
                    <a:pt x="667" y="2767"/>
                    <a:pt x="740" y="2724"/>
                  </a:cubicBezTo>
                  <a:lnTo>
                    <a:pt x="1183" y="2474"/>
                  </a:lnTo>
                  <a:lnTo>
                    <a:pt x="2154" y="1926"/>
                  </a:lnTo>
                  <a:cubicBezTo>
                    <a:pt x="2356" y="1811"/>
                    <a:pt x="2452" y="1570"/>
                    <a:pt x="2366" y="1349"/>
                  </a:cubicBezTo>
                  <a:cubicBezTo>
                    <a:pt x="2317" y="1224"/>
                    <a:pt x="2221" y="1128"/>
                    <a:pt x="2096" y="1080"/>
                  </a:cubicBezTo>
                  <a:cubicBezTo>
                    <a:pt x="2048" y="1061"/>
                    <a:pt x="2039" y="993"/>
                    <a:pt x="2087" y="965"/>
                  </a:cubicBezTo>
                  <a:lnTo>
                    <a:pt x="2260" y="868"/>
                  </a:lnTo>
                  <a:cubicBezTo>
                    <a:pt x="2404" y="791"/>
                    <a:pt x="2491" y="628"/>
                    <a:pt x="2500" y="465"/>
                  </a:cubicBezTo>
                  <a:cubicBezTo>
                    <a:pt x="2491" y="388"/>
                    <a:pt x="2471" y="301"/>
                    <a:pt x="2433" y="234"/>
                  </a:cubicBezTo>
                  <a:cubicBezTo>
                    <a:pt x="2348" y="84"/>
                    <a:pt x="2194" y="1"/>
                    <a:pt x="20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897417" y="3078400"/>
              <a:ext cx="69147" cy="70584"/>
            </a:xfrm>
            <a:custGeom>
              <a:rect b="b" l="l" r="r" t="t"/>
              <a:pathLst>
                <a:path extrusionOk="0" h="2701" w="2646">
                  <a:moveTo>
                    <a:pt x="518" y="1"/>
                  </a:moveTo>
                  <a:cubicBezTo>
                    <a:pt x="490" y="1"/>
                    <a:pt x="462" y="3"/>
                    <a:pt x="433" y="8"/>
                  </a:cubicBezTo>
                  <a:cubicBezTo>
                    <a:pt x="155" y="75"/>
                    <a:pt x="1" y="364"/>
                    <a:pt x="97" y="633"/>
                  </a:cubicBezTo>
                  <a:lnTo>
                    <a:pt x="280" y="1104"/>
                  </a:lnTo>
                  <a:lnTo>
                    <a:pt x="385" y="1354"/>
                  </a:lnTo>
                  <a:lnTo>
                    <a:pt x="693" y="2152"/>
                  </a:lnTo>
                  <a:cubicBezTo>
                    <a:pt x="767" y="2342"/>
                    <a:pt x="947" y="2461"/>
                    <a:pt x="1142" y="2461"/>
                  </a:cubicBezTo>
                  <a:cubicBezTo>
                    <a:pt x="1175" y="2461"/>
                    <a:pt x="1208" y="2457"/>
                    <a:pt x="1241" y="2450"/>
                  </a:cubicBezTo>
                  <a:cubicBezTo>
                    <a:pt x="1366" y="2421"/>
                    <a:pt x="1472" y="2335"/>
                    <a:pt x="1539" y="2220"/>
                  </a:cubicBezTo>
                  <a:cubicBezTo>
                    <a:pt x="1552" y="2198"/>
                    <a:pt x="1573" y="2188"/>
                    <a:pt x="1595" y="2188"/>
                  </a:cubicBezTo>
                  <a:cubicBezTo>
                    <a:pt x="1621" y="2188"/>
                    <a:pt x="1648" y="2203"/>
                    <a:pt x="1664" y="2229"/>
                  </a:cubicBezTo>
                  <a:lnTo>
                    <a:pt x="1732" y="2402"/>
                  </a:lnTo>
                  <a:cubicBezTo>
                    <a:pt x="1799" y="2585"/>
                    <a:pt x="1972" y="2700"/>
                    <a:pt x="2164" y="2700"/>
                  </a:cubicBezTo>
                  <a:cubicBezTo>
                    <a:pt x="2222" y="2700"/>
                    <a:pt x="2280" y="2691"/>
                    <a:pt x="2328" y="2672"/>
                  </a:cubicBezTo>
                  <a:cubicBezTo>
                    <a:pt x="2530" y="2595"/>
                    <a:pt x="2645" y="2393"/>
                    <a:pt x="2626" y="2181"/>
                  </a:cubicBezTo>
                  <a:cubicBezTo>
                    <a:pt x="2616" y="2143"/>
                    <a:pt x="2607" y="2104"/>
                    <a:pt x="2597" y="2075"/>
                  </a:cubicBezTo>
                  <a:lnTo>
                    <a:pt x="2193" y="1037"/>
                  </a:lnTo>
                  <a:lnTo>
                    <a:pt x="2001" y="546"/>
                  </a:lnTo>
                  <a:cubicBezTo>
                    <a:pt x="1934" y="364"/>
                    <a:pt x="1761" y="239"/>
                    <a:pt x="1568" y="239"/>
                  </a:cubicBezTo>
                  <a:cubicBezTo>
                    <a:pt x="1405" y="239"/>
                    <a:pt x="1251" y="325"/>
                    <a:pt x="1164" y="469"/>
                  </a:cubicBezTo>
                  <a:cubicBezTo>
                    <a:pt x="1151" y="496"/>
                    <a:pt x="1128" y="508"/>
                    <a:pt x="1104" y="508"/>
                  </a:cubicBezTo>
                  <a:cubicBezTo>
                    <a:pt x="1077" y="508"/>
                    <a:pt x="1050" y="491"/>
                    <a:pt x="1039" y="460"/>
                  </a:cubicBezTo>
                  <a:lnTo>
                    <a:pt x="972" y="306"/>
                  </a:lnTo>
                  <a:cubicBezTo>
                    <a:pt x="896" y="113"/>
                    <a:pt x="711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1107261" y="2891343"/>
              <a:ext cx="125880" cy="143049"/>
            </a:xfrm>
            <a:custGeom>
              <a:rect b="b" l="l" r="r" t="t"/>
              <a:pathLst>
                <a:path extrusionOk="0" h="5474" w="4817">
                  <a:moveTo>
                    <a:pt x="4756" y="0"/>
                  </a:moveTo>
                  <a:cubicBezTo>
                    <a:pt x="4751" y="0"/>
                    <a:pt x="4746" y="1"/>
                    <a:pt x="4741" y="2"/>
                  </a:cubicBezTo>
                  <a:cubicBezTo>
                    <a:pt x="3279" y="627"/>
                    <a:pt x="2106" y="1781"/>
                    <a:pt x="1269" y="2829"/>
                  </a:cubicBezTo>
                  <a:cubicBezTo>
                    <a:pt x="1077" y="3079"/>
                    <a:pt x="904" y="3310"/>
                    <a:pt x="741" y="3531"/>
                  </a:cubicBezTo>
                  <a:cubicBezTo>
                    <a:pt x="414" y="4012"/>
                    <a:pt x="164" y="4435"/>
                    <a:pt x="0" y="4714"/>
                  </a:cubicBezTo>
                  <a:cubicBezTo>
                    <a:pt x="164" y="4752"/>
                    <a:pt x="308" y="4829"/>
                    <a:pt x="442" y="4925"/>
                  </a:cubicBezTo>
                  <a:lnTo>
                    <a:pt x="462" y="4945"/>
                  </a:lnTo>
                  <a:lnTo>
                    <a:pt x="510" y="4983"/>
                  </a:lnTo>
                  <a:lnTo>
                    <a:pt x="529" y="5002"/>
                  </a:lnTo>
                  <a:lnTo>
                    <a:pt x="548" y="5012"/>
                  </a:lnTo>
                  <a:lnTo>
                    <a:pt x="587" y="5060"/>
                  </a:lnTo>
                  <a:cubicBezTo>
                    <a:pt x="712" y="5175"/>
                    <a:pt x="818" y="5310"/>
                    <a:pt x="885" y="5473"/>
                  </a:cubicBezTo>
                  <a:cubicBezTo>
                    <a:pt x="1144" y="5272"/>
                    <a:pt x="1519" y="4964"/>
                    <a:pt x="1933" y="4560"/>
                  </a:cubicBezTo>
                  <a:cubicBezTo>
                    <a:pt x="2135" y="4368"/>
                    <a:pt x="2337" y="4156"/>
                    <a:pt x="2548" y="3935"/>
                  </a:cubicBezTo>
                  <a:cubicBezTo>
                    <a:pt x="3462" y="2944"/>
                    <a:pt x="4424" y="1608"/>
                    <a:pt x="4808" y="69"/>
                  </a:cubicBezTo>
                  <a:cubicBezTo>
                    <a:pt x="4817" y="27"/>
                    <a:pt x="4788" y="0"/>
                    <a:pt x="4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1126599" y="2965507"/>
              <a:ext cx="47274" cy="45000"/>
            </a:xfrm>
            <a:custGeom>
              <a:rect b="b" l="l" r="r" t="t"/>
              <a:pathLst>
                <a:path extrusionOk="0" h="1722" w="1809">
                  <a:moveTo>
                    <a:pt x="529" y="1"/>
                  </a:moveTo>
                  <a:cubicBezTo>
                    <a:pt x="337" y="241"/>
                    <a:pt x="164" y="472"/>
                    <a:pt x="1" y="703"/>
                  </a:cubicBezTo>
                  <a:lnTo>
                    <a:pt x="1193" y="1722"/>
                  </a:lnTo>
                  <a:cubicBezTo>
                    <a:pt x="1395" y="1530"/>
                    <a:pt x="1597" y="1318"/>
                    <a:pt x="1808" y="1097"/>
                  </a:cubicBezTo>
                  <a:lnTo>
                    <a:pt x="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1024578" y="3005411"/>
              <a:ext cx="119635" cy="81507"/>
            </a:xfrm>
            <a:custGeom>
              <a:rect b="b" l="l" r="r" t="t"/>
              <a:pathLst>
                <a:path extrusionOk="0" h="3119" w="4578">
                  <a:moveTo>
                    <a:pt x="3126" y="0"/>
                  </a:moveTo>
                  <a:cubicBezTo>
                    <a:pt x="2861" y="0"/>
                    <a:pt x="2597" y="84"/>
                    <a:pt x="2376" y="253"/>
                  </a:cubicBezTo>
                  <a:cubicBezTo>
                    <a:pt x="2193" y="378"/>
                    <a:pt x="2049" y="541"/>
                    <a:pt x="1953" y="743"/>
                  </a:cubicBezTo>
                  <a:cubicBezTo>
                    <a:pt x="1924" y="801"/>
                    <a:pt x="1895" y="858"/>
                    <a:pt x="1876" y="916"/>
                  </a:cubicBezTo>
                  <a:cubicBezTo>
                    <a:pt x="1837" y="1080"/>
                    <a:pt x="1779" y="1233"/>
                    <a:pt x="1703" y="1378"/>
                  </a:cubicBezTo>
                  <a:cubicBezTo>
                    <a:pt x="1578" y="1580"/>
                    <a:pt x="1404" y="1743"/>
                    <a:pt x="1212" y="1858"/>
                  </a:cubicBezTo>
                  <a:cubicBezTo>
                    <a:pt x="1010" y="1974"/>
                    <a:pt x="789" y="2060"/>
                    <a:pt x="568" y="2118"/>
                  </a:cubicBezTo>
                  <a:lnTo>
                    <a:pt x="539" y="2118"/>
                  </a:lnTo>
                  <a:cubicBezTo>
                    <a:pt x="491" y="2128"/>
                    <a:pt x="308" y="2176"/>
                    <a:pt x="145" y="2205"/>
                  </a:cubicBezTo>
                  <a:cubicBezTo>
                    <a:pt x="39" y="2234"/>
                    <a:pt x="0" y="2359"/>
                    <a:pt x="87" y="2435"/>
                  </a:cubicBezTo>
                  <a:cubicBezTo>
                    <a:pt x="646" y="2953"/>
                    <a:pt x="1266" y="3119"/>
                    <a:pt x="1831" y="3119"/>
                  </a:cubicBezTo>
                  <a:cubicBezTo>
                    <a:pt x="2840" y="3119"/>
                    <a:pt x="3674" y="2589"/>
                    <a:pt x="3674" y="2589"/>
                  </a:cubicBezTo>
                  <a:cubicBezTo>
                    <a:pt x="3780" y="2522"/>
                    <a:pt x="3876" y="2445"/>
                    <a:pt x="3962" y="2359"/>
                  </a:cubicBezTo>
                  <a:cubicBezTo>
                    <a:pt x="4472" y="1858"/>
                    <a:pt x="4578" y="1099"/>
                    <a:pt x="4203" y="570"/>
                  </a:cubicBezTo>
                  <a:cubicBezTo>
                    <a:pt x="4145" y="503"/>
                    <a:pt x="4097" y="435"/>
                    <a:pt x="4030" y="378"/>
                  </a:cubicBezTo>
                  <a:lnTo>
                    <a:pt x="3982" y="339"/>
                  </a:lnTo>
                  <a:lnTo>
                    <a:pt x="3962" y="320"/>
                  </a:lnTo>
                  <a:lnTo>
                    <a:pt x="3943" y="301"/>
                  </a:lnTo>
                  <a:lnTo>
                    <a:pt x="3895" y="262"/>
                  </a:lnTo>
                  <a:lnTo>
                    <a:pt x="3876" y="253"/>
                  </a:lnTo>
                  <a:cubicBezTo>
                    <a:pt x="3655" y="84"/>
                    <a:pt x="3390" y="0"/>
                    <a:pt x="3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1039395" y="3005150"/>
              <a:ext cx="95018" cy="60863"/>
            </a:xfrm>
            <a:custGeom>
              <a:rect b="b" l="l" r="r" t="t"/>
              <a:pathLst>
                <a:path extrusionOk="0" h="2329" w="3636">
                  <a:moveTo>
                    <a:pt x="2554" y="1"/>
                  </a:moveTo>
                  <a:cubicBezTo>
                    <a:pt x="2289" y="1"/>
                    <a:pt x="2025" y="85"/>
                    <a:pt x="1799" y="253"/>
                  </a:cubicBezTo>
                  <a:cubicBezTo>
                    <a:pt x="1626" y="378"/>
                    <a:pt x="1472" y="551"/>
                    <a:pt x="1376" y="743"/>
                  </a:cubicBezTo>
                  <a:cubicBezTo>
                    <a:pt x="1347" y="801"/>
                    <a:pt x="1328" y="859"/>
                    <a:pt x="1309" y="926"/>
                  </a:cubicBezTo>
                  <a:cubicBezTo>
                    <a:pt x="1261" y="1080"/>
                    <a:pt x="1203" y="1234"/>
                    <a:pt x="1126" y="1388"/>
                  </a:cubicBezTo>
                  <a:cubicBezTo>
                    <a:pt x="1011" y="1580"/>
                    <a:pt x="837" y="1743"/>
                    <a:pt x="635" y="1868"/>
                  </a:cubicBezTo>
                  <a:cubicBezTo>
                    <a:pt x="434" y="1984"/>
                    <a:pt x="222" y="2070"/>
                    <a:pt x="1" y="2119"/>
                  </a:cubicBezTo>
                  <a:cubicBezTo>
                    <a:pt x="349" y="2271"/>
                    <a:pt x="702" y="2329"/>
                    <a:pt x="1035" y="2329"/>
                  </a:cubicBezTo>
                  <a:cubicBezTo>
                    <a:pt x="2044" y="2329"/>
                    <a:pt x="2876" y="1801"/>
                    <a:pt x="2876" y="1801"/>
                  </a:cubicBezTo>
                  <a:cubicBezTo>
                    <a:pt x="2982" y="1734"/>
                    <a:pt x="3078" y="1657"/>
                    <a:pt x="3165" y="1570"/>
                  </a:cubicBezTo>
                  <a:cubicBezTo>
                    <a:pt x="3443" y="1301"/>
                    <a:pt x="3607" y="945"/>
                    <a:pt x="3636" y="570"/>
                  </a:cubicBezTo>
                  <a:cubicBezTo>
                    <a:pt x="3578" y="503"/>
                    <a:pt x="3520" y="436"/>
                    <a:pt x="3463" y="378"/>
                  </a:cubicBezTo>
                  <a:lnTo>
                    <a:pt x="3415" y="340"/>
                  </a:lnTo>
                  <a:lnTo>
                    <a:pt x="3395" y="320"/>
                  </a:lnTo>
                  <a:lnTo>
                    <a:pt x="3376" y="311"/>
                  </a:lnTo>
                  <a:lnTo>
                    <a:pt x="3328" y="272"/>
                  </a:lnTo>
                  <a:lnTo>
                    <a:pt x="3309" y="253"/>
                  </a:lnTo>
                  <a:cubicBezTo>
                    <a:pt x="3083" y="85"/>
                    <a:pt x="2818" y="1"/>
                    <a:pt x="2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0" name="Google Shape;5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/>
          <p:nvPr>
            <p:ph idx="6" type="subTitle"/>
          </p:nvPr>
        </p:nvSpPr>
        <p:spPr>
          <a:xfrm>
            <a:off x="722225" y="3958225"/>
            <a:ext cx="2489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BERT.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Fine-Tune.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More Embeddings.</a:t>
            </a:r>
            <a:endParaRPr sz="1000"/>
          </a:p>
        </p:txBody>
      </p:sp>
      <p:sp>
        <p:nvSpPr>
          <p:cNvPr id="546" name="Google Shape;546;p41"/>
          <p:cNvSpPr/>
          <p:nvPr/>
        </p:nvSpPr>
        <p:spPr>
          <a:xfrm>
            <a:off x="6115525" y="1926492"/>
            <a:ext cx="2460900" cy="2457900"/>
          </a:xfrm>
          <a:prstGeom prst="roundRect">
            <a:avLst>
              <a:gd fmla="val 8924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1"/>
          <p:cNvSpPr txBox="1"/>
          <p:nvPr>
            <p:ph idx="5" type="subTitle"/>
          </p:nvPr>
        </p:nvSpPr>
        <p:spPr>
          <a:xfrm>
            <a:off x="722225" y="3606700"/>
            <a:ext cx="2252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Possible Improvements</a:t>
            </a:r>
            <a:endParaRPr sz="12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48" name="Google Shape;548;p41"/>
          <p:cNvSpPr txBox="1"/>
          <p:nvPr>
            <p:ph idx="1" type="subTitle"/>
          </p:nvPr>
        </p:nvSpPr>
        <p:spPr>
          <a:xfrm>
            <a:off x="723802" y="1922349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Limitations</a:t>
            </a:r>
            <a:endParaRPr sz="13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49" name="Google Shape;549;p41"/>
          <p:cNvSpPr txBox="1"/>
          <p:nvPr>
            <p:ph idx="2" type="subTitle"/>
          </p:nvPr>
        </p:nvSpPr>
        <p:spPr>
          <a:xfrm>
            <a:off x="723800" y="2273875"/>
            <a:ext cx="21495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High times of executions.</a:t>
            </a:r>
            <a:endParaRPr sz="1000"/>
          </a:p>
        </p:txBody>
      </p:sp>
      <p:sp>
        <p:nvSpPr>
          <p:cNvPr id="550" name="Google Shape;550;p41"/>
          <p:cNvSpPr/>
          <p:nvPr/>
        </p:nvSpPr>
        <p:spPr>
          <a:xfrm>
            <a:off x="828275" y="1173300"/>
            <a:ext cx="741900" cy="741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51" name="Google Shape;551;p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8. Conclusions</a:t>
            </a:r>
            <a:endParaRPr/>
          </a:p>
        </p:txBody>
      </p:sp>
      <p:sp>
        <p:nvSpPr>
          <p:cNvPr id="552" name="Google Shape;552;p41"/>
          <p:cNvSpPr txBox="1"/>
          <p:nvPr>
            <p:ph idx="3" type="subTitle"/>
          </p:nvPr>
        </p:nvSpPr>
        <p:spPr>
          <a:xfrm>
            <a:off x="2938150" y="1922350"/>
            <a:ext cx="2252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Limitations</a:t>
            </a:r>
            <a:endParaRPr sz="1300"/>
          </a:p>
        </p:txBody>
      </p:sp>
      <p:sp>
        <p:nvSpPr>
          <p:cNvPr id="553" name="Google Shape;553;p41"/>
          <p:cNvSpPr txBox="1"/>
          <p:nvPr>
            <p:ph idx="4" type="subTitle"/>
          </p:nvPr>
        </p:nvSpPr>
        <p:spPr>
          <a:xfrm>
            <a:off x="2938151" y="2273875"/>
            <a:ext cx="2343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Lack of computational resources.</a:t>
            </a:r>
            <a:endParaRPr sz="1000"/>
          </a:p>
        </p:txBody>
      </p:sp>
      <p:sp>
        <p:nvSpPr>
          <p:cNvPr id="554" name="Google Shape;554;p41"/>
          <p:cNvSpPr txBox="1"/>
          <p:nvPr>
            <p:ph idx="7" type="subTitle"/>
          </p:nvPr>
        </p:nvSpPr>
        <p:spPr>
          <a:xfrm>
            <a:off x="2938139" y="3606701"/>
            <a:ext cx="20760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Different Approaches</a:t>
            </a:r>
            <a:endParaRPr sz="1200"/>
          </a:p>
        </p:txBody>
      </p:sp>
      <p:sp>
        <p:nvSpPr>
          <p:cNvPr id="555" name="Google Shape;555;p41"/>
          <p:cNvSpPr txBox="1"/>
          <p:nvPr>
            <p:ph idx="8" type="subTitle"/>
          </p:nvPr>
        </p:nvSpPr>
        <p:spPr>
          <a:xfrm>
            <a:off x="2938153" y="3958225"/>
            <a:ext cx="2630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New features.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Custom Embeddings.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000"/>
              <a:t>Translate PGN moves into natural language.</a:t>
            </a:r>
            <a:r>
              <a:rPr lang="en" sz="1100"/>
              <a:t> [1] </a:t>
            </a:r>
            <a:endParaRPr sz="800"/>
          </a:p>
        </p:txBody>
      </p:sp>
      <p:sp>
        <p:nvSpPr>
          <p:cNvPr id="556" name="Google Shape;556;p41"/>
          <p:cNvSpPr/>
          <p:nvPr/>
        </p:nvSpPr>
        <p:spPr>
          <a:xfrm>
            <a:off x="828275" y="2890834"/>
            <a:ext cx="741900" cy="741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3016547" y="1173300"/>
            <a:ext cx="741900" cy="741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58" name="Google Shape;558;p41"/>
          <p:cNvSpPr/>
          <p:nvPr/>
        </p:nvSpPr>
        <p:spPr>
          <a:xfrm>
            <a:off x="3016547" y="2890834"/>
            <a:ext cx="741900" cy="7419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559" name="Google Shape;559;p41"/>
          <p:cNvGrpSpPr/>
          <p:nvPr/>
        </p:nvGrpSpPr>
        <p:grpSpPr>
          <a:xfrm>
            <a:off x="6597801" y="2114310"/>
            <a:ext cx="1411134" cy="1411033"/>
            <a:chOff x="5500200" y="1623900"/>
            <a:chExt cx="1371098" cy="1371000"/>
          </a:xfrm>
        </p:grpSpPr>
        <p:sp>
          <p:nvSpPr>
            <p:cNvPr id="560" name="Google Shape;560;p41"/>
            <p:cNvSpPr/>
            <p:nvPr/>
          </p:nvSpPr>
          <p:spPr>
            <a:xfrm>
              <a:off x="5500200" y="1623900"/>
              <a:ext cx="1371000" cy="1371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1" name="Google Shape;561;p41"/>
            <p:cNvGrpSpPr/>
            <p:nvPr/>
          </p:nvGrpSpPr>
          <p:grpSpPr>
            <a:xfrm>
              <a:off x="5500220" y="1629105"/>
              <a:ext cx="1371078" cy="1360685"/>
              <a:chOff x="5500220" y="1629105"/>
              <a:chExt cx="1371078" cy="1360685"/>
            </a:xfrm>
          </p:grpSpPr>
          <p:pic>
            <p:nvPicPr>
              <p:cNvPr id="562" name="Google Shape;562;p4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500220" y="1629105"/>
                <a:ext cx="1371078" cy="13606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3" name="Google Shape;563;p41"/>
              <p:cNvSpPr/>
              <p:nvPr/>
            </p:nvSpPr>
            <p:spPr>
              <a:xfrm rot="2051677">
                <a:off x="5825599" y="1954268"/>
                <a:ext cx="279672" cy="509455"/>
              </a:xfrm>
              <a:custGeom>
                <a:rect b="b" l="l" r="r" t="t"/>
                <a:pathLst>
                  <a:path extrusionOk="0" h="8653" w="5208">
                    <a:moveTo>
                      <a:pt x="2251" y="1"/>
                    </a:moveTo>
                    <a:cubicBezTo>
                      <a:pt x="2194" y="1"/>
                      <a:pt x="2137" y="37"/>
                      <a:pt x="2122" y="106"/>
                    </a:cubicBezTo>
                    <a:cubicBezTo>
                      <a:pt x="1648" y="2187"/>
                      <a:pt x="0" y="4343"/>
                      <a:pt x="102" y="6262"/>
                    </a:cubicBezTo>
                    <a:cubicBezTo>
                      <a:pt x="181" y="7610"/>
                      <a:pt x="1299" y="8652"/>
                      <a:pt x="2634" y="8652"/>
                    </a:cubicBezTo>
                    <a:cubicBezTo>
                      <a:pt x="2676" y="8652"/>
                      <a:pt x="2718" y="8651"/>
                      <a:pt x="2760" y="8649"/>
                    </a:cubicBezTo>
                    <a:lnTo>
                      <a:pt x="2773" y="8649"/>
                    </a:lnTo>
                    <a:cubicBezTo>
                      <a:pt x="4157" y="8547"/>
                      <a:pt x="5208" y="7347"/>
                      <a:pt x="5119" y="5964"/>
                    </a:cubicBezTo>
                    <a:cubicBezTo>
                      <a:pt x="4991" y="4038"/>
                      <a:pt x="3092" y="2099"/>
                      <a:pt x="2373" y="85"/>
                    </a:cubicBezTo>
                    <a:cubicBezTo>
                      <a:pt x="2351" y="28"/>
                      <a:pt x="2301" y="1"/>
                      <a:pt x="2251" y="1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4" name="Google Shape;564;p41"/>
          <p:cNvSpPr txBox="1"/>
          <p:nvPr/>
        </p:nvSpPr>
        <p:spPr>
          <a:xfrm>
            <a:off x="6597543" y="3777193"/>
            <a:ext cx="168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667A8C"/>
                </a:solidFill>
                <a:latin typeface="Poppins Black"/>
                <a:ea typeface="Poppins Black"/>
                <a:cs typeface="Poppins Black"/>
                <a:sym typeface="Poppins Black"/>
              </a:rPr>
              <a:t>Forecaster</a:t>
            </a:r>
            <a:endParaRPr sz="1700">
              <a:solidFill>
                <a:srgbClr val="667A8C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565" name="Google Shape;565;p41"/>
          <p:cNvSpPr txBox="1"/>
          <p:nvPr>
            <p:ph idx="4294967295" type="ctrTitle"/>
          </p:nvPr>
        </p:nvSpPr>
        <p:spPr>
          <a:xfrm>
            <a:off x="6308518" y="3525273"/>
            <a:ext cx="1950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1700">
                <a:solidFill>
                  <a:srgbClr val="667A8C"/>
                </a:solidFill>
              </a:rPr>
              <a:t>Grandmaster</a:t>
            </a:r>
            <a:endParaRPr sz="1700">
              <a:solidFill>
                <a:srgbClr val="667A8C"/>
              </a:solidFill>
            </a:endParaRPr>
          </a:p>
        </p:txBody>
      </p:sp>
      <p:cxnSp>
        <p:nvCxnSpPr>
          <p:cNvPr id="566" name="Google Shape;566;p41"/>
          <p:cNvCxnSpPr/>
          <p:nvPr/>
        </p:nvCxnSpPr>
        <p:spPr>
          <a:xfrm flipH="1" rot="10800000">
            <a:off x="6645385" y="3498905"/>
            <a:ext cx="1213800" cy="7161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7" name="Google Shape;567;p41"/>
          <p:cNvGrpSpPr/>
          <p:nvPr/>
        </p:nvGrpSpPr>
        <p:grpSpPr>
          <a:xfrm>
            <a:off x="971586" y="1316611"/>
            <a:ext cx="455278" cy="455278"/>
            <a:chOff x="5873617" y="2309901"/>
            <a:chExt cx="345720" cy="345720"/>
          </a:xfrm>
        </p:grpSpPr>
        <p:sp>
          <p:nvSpPr>
            <p:cNvPr id="568" name="Google Shape;568;p41"/>
            <p:cNvSpPr/>
            <p:nvPr/>
          </p:nvSpPr>
          <p:spPr>
            <a:xfrm>
              <a:off x="5873617" y="2309901"/>
              <a:ext cx="345720" cy="345720"/>
            </a:xfrm>
            <a:custGeom>
              <a:rect b="b" l="l" r="r" t="t"/>
              <a:pathLst>
                <a:path extrusionOk="0" h="13159" w="13159">
                  <a:moveTo>
                    <a:pt x="6583" y="1"/>
                  </a:moveTo>
                  <a:cubicBezTo>
                    <a:pt x="2949" y="1"/>
                    <a:pt x="1" y="2942"/>
                    <a:pt x="1" y="6576"/>
                  </a:cubicBezTo>
                  <a:cubicBezTo>
                    <a:pt x="1" y="10211"/>
                    <a:pt x="2949" y="13159"/>
                    <a:pt x="6583" y="13159"/>
                  </a:cubicBezTo>
                  <a:cubicBezTo>
                    <a:pt x="10218" y="13159"/>
                    <a:pt x="13159" y="10211"/>
                    <a:pt x="13159" y="6576"/>
                  </a:cubicBezTo>
                  <a:cubicBezTo>
                    <a:pt x="13159" y="2942"/>
                    <a:pt x="10218" y="1"/>
                    <a:pt x="6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5899496" y="2335779"/>
              <a:ext cx="293963" cy="293963"/>
            </a:xfrm>
            <a:custGeom>
              <a:rect b="b" l="l" r="r" t="t"/>
              <a:pathLst>
                <a:path extrusionOk="0" h="11189" w="11189">
                  <a:moveTo>
                    <a:pt x="5598" y="1"/>
                  </a:moveTo>
                  <a:cubicBezTo>
                    <a:pt x="2505" y="1"/>
                    <a:pt x="1" y="2504"/>
                    <a:pt x="1" y="5591"/>
                  </a:cubicBezTo>
                  <a:cubicBezTo>
                    <a:pt x="1" y="8685"/>
                    <a:pt x="2505" y="11189"/>
                    <a:pt x="5598" y="11189"/>
                  </a:cubicBezTo>
                  <a:cubicBezTo>
                    <a:pt x="8685" y="11189"/>
                    <a:pt x="11189" y="8685"/>
                    <a:pt x="11189" y="5591"/>
                  </a:cubicBezTo>
                  <a:cubicBezTo>
                    <a:pt x="11189" y="2504"/>
                    <a:pt x="8685" y="1"/>
                    <a:pt x="55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6041288" y="2356088"/>
              <a:ext cx="10404" cy="131888"/>
            </a:xfrm>
            <a:custGeom>
              <a:rect b="b" l="l" r="r" t="t"/>
              <a:pathLst>
                <a:path extrusionOk="0" h="5020" w="396">
                  <a:moveTo>
                    <a:pt x="198" y="1"/>
                  </a:moveTo>
                  <a:cubicBezTo>
                    <a:pt x="99" y="1"/>
                    <a:pt x="0" y="67"/>
                    <a:pt x="0" y="199"/>
                  </a:cubicBezTo>
                  <a:lnTo>
                    <a:pt x="0" y="4818"/>
                  </a:lnTo>
                  <a:cubicBezTo>
                    <a:pt x="0" y="4929"/>
                    <a:pt x="90" y="5019"/>
                    <a:pt x="201" y="5019"/>
                  </a:cubicBezTo>
                  <a:cubicBezTo>
                    <a:pt x="305" y="5019"/>
                    <a:pt x="395" y="4929"/>
                    <a:pt x="395" y="4818"/>
                  </a:cubicBezTo>
                  <a:lnTo>
                    <a:pt x="395" y="199"/>
                  </a:lnTo>
                  <a:cubicBezTo>
                    <a:pt x="395" y="67"/>
                    <a:pt x="297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6039449" y="2477546"/>
              <a:ext cx="135435" cy="10430"/>
            </a:xfrm>
            <a:custGeom>
              <a:rect b="b" l="l" r="r" t="t"/>
              <a:pathLst>
                <a:path extrusionOk="0" h="397" w="5155">
                  <a:moveTo>
                    <a:pt x="271" y="1"/>
                  </a:moveTo>
                  <a:cubicBezTo>
                    <a:pt x="1" y="1"/>
                    <a:pt x="1" y="396"/>
                    <a:pt x="271" y="396"/>
                  </a:cubicBezTo>
                  <a:lnTo>
                    <a:pt x="4891" y="396"/>
                  </a:lnTo>
                  <a:cubicBezTo>
                    <a:pt x="5154" y="396"/>
                    <a:pt x="5154" y="1"/>
                    <a:pt x="4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5918097" y="2477546"/>
              <a:ext cx="21333" cy="10430"/>
            </a:xfrm>
            <a:custGeom>
              <a:rect b="b" l="l" r="r" t="t"/>
              <a:pathLst>
                <a:path extrusionOk="0" h="397" w="812">
                  <a:moveTo>
                    <a:pt x="264" y="1"/>
                  </a:moveTo>
                  <a:cubicBezTo>
                    <a:pt x="0" y="1"/>
                    <a:pt x="0" y="396"/>
                    <a:pt x="264" y="396"/>
                  </a:cubicBezTo>
                  <a:lnTo>
                    <a:pt x="548" y="396"/>
                  </a:lnTo>
                  <a:cubicBezTo>
                    <a:pt x="812" y="396"/>
                    <a:pt x="8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6041288" y="2591542"/>
              <a:ext cx="10404" cy="17970"/>
            </a:xfrm>
            <a:custGeom>
              <a:rect b="b" l="l" r="r" t="t"/>
              <a:pathLst>
                <a:path extrusionOk="0" h="684" w="396">
                  <a:moveTo>
                    <a:pt x="198" y="0"/>
                  </a:moveTo>
                  <a:cubicBezTo>
                    <a:pt x="99" y="0"/>
                    <a:pt x="0" y="66"/>
                    <a:pt x="0" y="198"/>
                  </a:cubicBezTo>
                  <a:lnTo>
                    <a:pt x="0" y="483"/>
                  </a:lnTo>
                  <a:cubicBezTo>
                    <a:pt x="0" y="594"/>
                    <a:pt x="90" y="684"/>
                    <a:pt x="201" y="684"/>
                  </a:cubicBezTo>
                  <a:cubicBezTo>
                    <a:pt x="305" y="684"/>
                    <a:pt x="395" y="594"/>
                    <a:pt x="395" y="483"/>
                  </a:cubicBezTo>
                  <a:lnTo>
                    <a:pt x="395" y="198"/>
                  </a:lnTo>
                  <a:cubicBezTo>
                    <a:pt x="395" y="66"/>
                    <a:pt x="29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5953144" y="2391556"/>
              <a:ext cx="19836" cy="15869"/>
            </a:xfrm>
            <a:custGeom>
              <a:rect b="b" l="l" r="r" t="t"/>
              <a:pathLst>
                <a:path extrusionOk="0" h="604" w="755">
                  <a:moveTo>
                    <a:pt x="285" y="0"/>
                  </a:moveTo>
                  <a:cubicBezTo>
                    <a:pt x="133" y="0"/>
                    <a:pt x="0" y="196"/>
                    <a:pt x="144" y="340"/>
                  </a:cubicBezTo>
                  <a:lnTo>
                    <a:pt x="345" y="541"/>
                  </a:lnTo>
                  <a:cubicBezTo>
                    <a:pt x="379" y="583"/>
                    <a:pt x="435" y="603"/>
                    <a:pt x="484" y="603"/>
                  </a:cubicBezTo>
                  <a:cubicBezTo>
                    <a:pt x="664" y="603"/>
                    <a:pt x="754" y="388"/>
                    <a:pt x="629" y="264"/>
                  </a:cubicBezTo>
                  <a:lnTo>
                    <a:pt x="421" y="62"/>
                  </a:lnTo>
                  <a:cubicBezTo>
                    <a:pt x="379" y="19"/>
                    <a:pt x="331" y="0"/>
                    <a:pt x="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6119686" y="2557939"/>
              <a:ext cx="19652" cy="15869"/>
            </a:xfrm>
            <a:custGeom>
              <a:rect b="b" l="l" r="r" t="t"/>
              <a:pathLst>
                <a:path extrusionOk="0" h="604" w="748">
                  <a:moveTo>
                    <a:pt x="285" y="1"/>
                  </a:moveTo>
                  <a:cubicBezTo>
                    <a:pt x="131" y="1"/>
                    <a:pt x="0" y="202"/>
                    <a:pt x="144" y="347"/>
                  </a:cubicBezTo>
                  <a:lnTo>
                    <a:pt x="345" y="548"/>
                  </a:lnTo>
                  <a:cubicBezTo>
                    <a:pt x="380" y="582"/>
                    <a:pt x="429" y="603"/>
                    <a:pt x="484" y="603"/>
                  </a:cubicBezTo>
                  <a:cubicBezTo>
                    <a:pt x="658" y="603"/>
                    <a:pt x="748" y="388"/>
                    <a:pt x="623" y="263"/>
                  </a:cubicBezTo>
                  <a:lnTo>
                    <a:pt x="422" y="62"/>
                  </a:lnTo>
                  <a:cubicBezTo>
                    <a:pt x="379" y="19"/>
                    <a:pt x="331" y="1"/>
                    <a:pt x="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6120185" y="2391556"/>
              <a:ext cx="19652" cy="15869"/>
            </a:xfrm>
            <a:custGeom>
              <a:rect b="b" l="l" r="r" t="t"/>
              <a:pathLst>
                <a:path extrusionOk="0" h="604" w="748">
                  <a:moveTo>
                    <a:pt x="466" y="0"/>
                  </a:moveTo>
                  <a:cubicBezTo>
                    <a:pt x="419" y="0"/>
                    <a:pt x="370" y="19"/>
                    <a:pt x="326" y="62"/>
                  </a:cubicBezTo>
                  <a:lnTo>
                    <a:pt x="125" y="264"/>
                  </a:lnTo>
                  <a:cubicBezTo>
                    <a:pt x="0" y="388"/>
                    <a:pt x="84" y="603"/>
                    <a:pt x="264" y="603"/>
                  </a:cubicBezTo>
                  <a:cubicBezTo>
                    <a:pt x="313" y="603"/>
                    <a:pt x="368" y="583"/>
                    <a:pt x="403" y="541"/>
                  </a:cubicBezTo>
                  <a:lnTo>
                    <a:pt x="604" y="340"/>
                  </a:lnTo>
                  <a:cubicBezTo>
                    <a:pt x="747" y="196"/>
                    <a:pt x="618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5953617" y="2557939"/>
              <a:ext cx="19862" cy="15869"/>
            </a:xfrm>
            <a:custGeom>
              <a:rect b="b" l="l" r="r" t="t"/>
              <a:pathLst>
                <a:path extrusionOk="0" h="604" w="756">
                  <a:moveTo>
                    <a:pt x="465" y="1"/>
                  </a:moveTo>
                  <a:cubicBezTo>
                    <a:pt x="418" y="1"/>
                    <a:pt x="370" y="19"/>
                    <a:pt x="327" y="62"/>
                  </a:cubicBezTo>
                  <a:lnTo>
                    <a:pt x="126" y="263"/>
                  </a:lnTo>
                  <a:cubicBezTo>
                    <a:pt x="1" y="388"/>
                    <a:pt x="91" y="603"/>
                    <a:pt x="264" y="603"/>
                  </a:cubicBezTo>
                  <a:cubicBezTo>
                    <a:pt x="320" y="603"/>
                    <a:pt x="368" y="582"/>
                    <a:pt x="403" y="548"/>
                  </a:cubicBezTo>
                  <a:lnTo>
                    <a:pt x="611" y="347"/>
                  </a:lnTo>
                  <a:cubicBezTo>
                    <a:pt x="755" y="202"/>
                    <a:pt x="620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5927056" y="2429887"/>
              <a:ext cx="21859" cy="13425"/>
            </a:xfrm>
            <a:custGeom>
              <a:rect b="b" l="l" r="r" t="t"/>
              <a:pathLst>
                <a:path extrusionOk="0" h="511" w="832">
                  <a:moveTo>
                    <a:pt x="289" y="0"/>
                  </a:moveTo>
                  <a:cubicBezTo>
                    <a:pt x="98" y="0"/>
                    <a:pt x="1" y="295"/>
                    <a:pt x="214" y="386"/>
                  </a:cubicBezTo>
                  <a:lnTo>
                    <a:pt x="478" y="497"/>
                  </a:lnTo>
                  <a:cubicBezTo>
                    <a:pt x="499" y="504"/>
                    <a:pt x="526" y="511"/>
                    <a:pt x="554" y="511"/>
                  </a:cubicBezTo>
                  <a:cubicBezTo>
                    <a:pt x="769" y="511"/>
                    <a:pt x="831" y="213"/>
                    <a:pt x="630" y="129"/>
                  </a:cubicBezTo>
                  <a:lnTo>
                    <a:pt x="374" y="18"/>
                  </a:lnTo>
                  <a:cubicBezTo>
                    <a:pt x="344" y="6"/>
                    <a:pt x="316" y="0"/>
                    <a:pt x="2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6143751" y="2522077"/>
              <a:ext cx="21832" cy="13452"/>
            </a:xfrm>
            <a:custGeom>
              <a:rect b="b" l="l" r="r" t="t"/>
              <a:pathLst>
                <a:path extrusionOk="0" h="512" w="831">
                  <a:moveTo>
                    <a:pt x="287" y="0"/>
                  </a:moveTo>
                  <a:cubicBezTo>
                    <a:pt x="97" y="0"/>
                    <a:pt x="1" y="289"/>
                    <a:pt x="213" y="380"/>
                  </a:cubicBezTo>
                  <a:lnTo>
                    <a:pt x="477" y="491"/>
                  </a:lnTo>
                  <a:cubicBezTo>
                    <a:pt x="498" y="505"/>
                    <a:pt x="525" y="512"/>
                    <a:pt x="553" y="512"/>
                  </a:cubicBezTo>
                  <a:cubicBezTo>
                    <a:pt x="768" y="512"/>
                    <a:pt x="831" y="213"/>
                    <a:pt x="629" y="130"/>
                  </a:cubicBezTo>
                  <a:lnTo>
                    <a:pt x="373" y="19"/>
                  </a:lnTo>
                  <a:cubicBezTo>
                    <a:pt x="343" y="6"/>
                    <a:pt x="314" y="0"/>
                    <a:pt x="2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6084822" y="2365730"/>
              <a:ext cx="15816" cy="17261"/>
            </a:xfrm>
            <a:custGeom>
              <a:rect b="b" l="l" r="r" t="t"/>
              <a:pathLst>
                <a:path extrusionOk="0" h="657" w="602">
                  <a:moveTo>
                    <a:pt x="345" y="0"/>
                  </a:moveTo>
                  <a:cubicBezTo>
                    <a:pt x="275" y="0"/>
                    <a:pt x="204" y="37"/>
                    <a:pt x="167" y="123"/>
                  </a:cubicBezTo>
                  <a:lnTo>
                    <a:pt x="56" y="386"/>
                  </a:lnTo>
                  <a:cubicBezTo>
                    <a:pt x="1" y="511"/>
                    <a:pt x="98" y="657"/>
                    <a:pt x="237" y="657"/>
                  </a:cubicBezTo>
                  <a:cubicBezTo>
                    <a:pt x="320" y="657"/>
                    <a:pt x="389" y="608"/>
                    <a:pt x="424" y="539"/>
                  </a:cubicBezTo>
                  <a:lnTo>
                    <a:pt x="535" y="276"/>
                  </a:lnTo>
                  <a:cubicBezTo>
                    <a:pt x="602" y="119"/>
                    <a:pt x="473" y="0"/>
                    <a:pt x="3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5992632" y="2582399"/>
              <a:ext cx="15816" cy="17287"/>
            </a:xfrm>
            <a:custGeom>
              <a:rect b="b" l="l" r="r" t="t"/>
              <a:pathLst>
                <a:path extrusionOk="0" h="658" w="602">
                  <a:moveTo>
                    <a:pt x="350" y="0"/>
                  </a:moveTo>
                  <a:cubicBezTo>
                    <a:pt x="280" y="0"/>
                    <a:pt x="211" y="37"/>
                    <a:pt x="174" y="123"/>
                  </a:cubicBezTo>
                  <a:lnTo>
                    <a:pt x="56" y="387"/>
                  </a:lnTo>
                  <a:cubicBezTo>
                    <a:pt x="0" y="511"/>
                    <a:pt x="97" y="657"/>
                    <a:pt x="243" y="657"/>
                  </a:cubicBezTo>
                  <a:cubicBezTo>
                    <a:pt x="319" y="657"/>
                    <a:pt x="396" y="609"/>
                    <a:pt x="423" y="539"/>
                  </a:cubicBezTo>
                  <a:lnTo>
                    <a:pt x="534" y="276"/>
                  </a:lnTo>
                  <a:cubicBezTo>
                    <a:pt x="601" y="119"/>
                    <a:pt x="475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5994445" y="2364758"/>
              <a:ext cx="15527" cy="17524"/>
            </a:xfrm>
            <a:custGeom>
              <a:rect b="b" l="l" r="r" t="t"/>
              <a:pathLst>
                <a:path extrusionOk="0" h="667" w="591">
                  <a:moveTo>
                    <a:pt x="255" y="1"/>
                  </a:moveTo>
                  <a:cubicBezTo>
                    <a:pt x="129" y="1"/>
                    <a:pt x="1" y="118"/>
                    <a:pt x="63" y="278"/>
                  </a:cubicBezTo>
                  <a:lnTo>
                    <a:pt x="174" y="541"/>
                  </a:lnTo>
                  <a:cubicBezTo>
                    <a:pt x="202" y="611"/>
                    <a:pt x="271" y="659"/>
                    <a:pt x="354" y="666"/>
                  </a:cubicBezTo>
                  <a:cubicBezTo>
                    <a:pt x="493" y="666"/>
                    <a:pt x="590" y="521"/>
                    <a:pt x="542" y="389"/>
                  </a:cubicBezTo>
                  <a:lnTo>
                    <a:pt x="431" y="125"/>
                  </a:lnTo>
                  <a:cubicBezTo>
                    <a:pt x="396" y="38"/>
                    <a:pt x="326" y="1"/>
                    <a:pt x="2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6082641" y="2583161"/>
              <a:ext cx="15527" cy="17419"/>
            </a:xfrm>
            <a:custGeom>
              <a:rect b="b" l="l" r="r" t="t"/>
              <a:pathLst>
                <a:path extrusionOk="0" h="663" w="591">
                  <a:moveTo>
                    <a:pt x="254" y="1"/>
                  </a:moveTo>
                  <a:cubicBezTo>
                    <a:pt x="129" y="1"/>
                    <a:pt x="1" y="119"/>
                    <a:pt x="63" y="274"/>
                  </a:cubicBezTo>
                  <a:lnTo>
                    <a:pt x="174" y="538"/>
                  </a:lnTo>
                  <a:cubicBezTo>
                    <a:pt x="202" y="614"/>
                    <a:pt x="271" y="663"/>
                    <a:pt x="354" y="663"/>
                  </a:cubicBezTo>
                  <a:cubicBezTo>
                    <a:pt x="493" y="663"/>
                    <a:pt x="590" y="524"/>
                    <a:pt x="542" y="392"/>
                  </a:cubicBezTo>
                  <a:lnTo>
                    <a:pt x="431" y="129"/>
                  </a:lnTo>
                  <a:cubicBezTo>
                    <a:pt x="396" y="39"/>
                    <a:pt x="325" y="1"/>
                    <a:pt x="2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6144776" y="2431936"/>
              <a:ext cx="22069" cy="13399"/>
            </a:xfrm>
            <a:custGeom>
              <a:rect b="b" l="l" r="r" t="t"/>
              <a:pathLst>
                <a:path extrusionOk="0" h="510" w="840">
                  <a:moveTo>
                    <a:pt x="552" y="1"/>
                  </a:moveTo>
                  <a:cubicBezTo>
                    <a:pt x="527" y="1"/>
                    <a:pt x="500" y="6"/>
                    <a:pt x="473" y="17"/>
                  </a:cubicBezTo>
                  <a:lnTo>
                    <a:pt x="209" y="128"/>
                  </a:lnTo>
                  <a:cubicBezTo>
                    <a:pt x="1" y="204"/>
                    <a:pt x="63" y="509"/>
                    <a:pt x="285" y="509"/>
                  </a:cubicBezTo>
                  <a:cubicBezTo>
                    <a:pt x="306" y="509"/>
                    <a:pt x="334" y="502"/>
                    <a:pt x="355" y="495"/>
                  </a:cubicBezTo>
                  <a:lnTo>
                    <a:pt x="618" y="384"/>
                  </a:lnTo>
                  <a:cubicBezTo>
                    <a:pt x="839" y="298"/>
                    <a:pt x="745" y="1"/>
                    <a:pt x="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5926530" y="2520081"/>
              <a:ext cx="21964" cy="13268"/>
            </a:xfrm>
            <a:custGeom>
              <a:rect b="b" l="l" r="r" t="t"/>
              <a:pathLst>
                <a:path extrusionOk="0" h="505" w="836">
                  <a:moveTo>
                    <a:pt x="553" y="1"/>
                  </a:moveTo>
                  <a:cubicBezTo>
                    <a:pt x="527" y="1"/>
                    <a:pt x="499" y="6"/>
                    <a:pt x="470" y="19"/>
                  </a:cubicBezTo>
                  <a:lnTo>
                    <a:pt x="206" y="123"/>
                  </a:lnTo>
                  <a:cubicBezTo>
                    <a:pt x="1" y="205"/>
                    <a:pt x="59" y="504"/>
                    <a:pt x="275" y="504"/>
                  </a:cubicBezTo>
                  <a:cubicBezTo>
                    <a:pt x="278" y="504"/>
                    <a:pt x="280" y="504"/>
                    <a:pt x="283" y="504"/>
                  </a:cubicBezTo>
                  <a:lnTo>
                    <a:pt x="276" y="504"/>
                  </a:lnTo>
                  <a:cubicBezTo>
                    <a:pt x="303" y="504"/>
                    <a:pt x="331" y="504"/>
                    <a:pt x="352" y="490"/>
                  </a:cubicBezTo>
                  <a:lnTo>
                    <a:pt x="616" y="386"/>
                  </a:lnTo>
                  <a:cubicBezTo>
                    <a:pt x="835" y="301"/>
                    <a:pt x="744" y="1"/>
                    <a:pt x="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41"/>
          <p:cNvGrpSpPr/>
          <p:nvPr/>
        </p:nvGrpSpPr>
        <p:grpSpPr>
          <a:xfrm>
            <a:off x="3122571" y="1282648"/>
            <a:ext cx="529851" cy="523203"/>
            <a:chOff x="3513796" y="2882084"/>
            <a:chExt cx="371486" cy="366826"/>
          </a:xfrm>
        </p:grpSpPr>
        <p:sp>
          <p:nvSpPr>
            <p:cNvPr id="587" name="Google Shape;587;p41"/>
            <p:cNvSpPr/>
            <p:nvPr/>
          </p:nvSpPr>
          <p:spPr>
            <a:xfrm>
              <a:off x="3696384" y="2890725"/>
              <a:ext cx="11024" cy="60409"/>
            </a:xfrm>
            <a:custGeom>
              <a:rect b="b" l="l" r="r" t="t"/>
              <a:pathLst>
                <a:path extrusionOk="0" h="2307" w="421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11"/>
                    <a:pt x="96" y="2307"/>
                    <a:pt x="211" y="2307"/>
                  </a:cubicBezTo>
                  <a:cubicBezTo>
                    <a:pt x="325" y="2307"/>
                    <a:pt x="421" y="2211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3682899" y="2882084"/>
              <a:ext cx="32993" cy="28332"/>
            </a:xfrm>
            <a:custGeom>
              <a:rect b="b" l="l" r="r" t="t"/>
              <a:pathLst>
                <a:path extrusionOk="0" h="1082" w="1260">
                  <a:moveTo>
                    <a:pt x="720" y="1"/>
                  </a:moveTo>
                  <a:cubicBezTo>
                    <a:pt x="589" y="1"/>
                    <a:pt x="455" y="49"/>
                    <a:pt x="344" y="156"/>
                  </a:cubicBezTo>
                  <a:cubicBezTo>
                    <a:pt x="1" y="500"/>
                    <a:pt x="249" y="1082"/>
                    <a:pt x="726" y="1082"/>
                  </a:cubicBezTo>
                  <a:cubicBezTo>
                    <a:pt x="1021" y="1082"/>
                    <a:pt x="1260" y="834"/>
                    <a:pt x="1260" y="538"/>
                  </a:cubicBezTo>
                  <a:cubicBezTo>
                    <a:pt x="1260" y="215"/>
                    <a:pt x="997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3754357" y="2890725"/>
              <a:ext cx="10762" cy="60409"/>
            </a:xfrm>
            <a:custGeom>
              <a:rect b="b" l="l" r="r" t="t"/>
              <a:pathLst>
                <a:path extrusionOk="0" h="2307" w="411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86" y="2307"/>
                    <a:pt x="200" y="2307"/>
                  </a:cubicBezTo>
                  <a:cubicBezTo>
                    <a:pt x="315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3740610" y="2882084"/>
              <a:ext cx="33255" cy="28332"/>
            </a:xfrm>
            <a:custGeom>
              <a:rect b="b" l="l" r="r" t="t"/>
              <a:pathLst>
                <a:path extrusionOk="0" h="1082" w="1270">
                  <a:moveTo>
                    <a:pt x="722" y="1"/>
                  </a:moveTo>
                  <a:cubicBezTo>
                    <a:pt x="590" y="1"/>
                    <a:pt x="454" y="49"/>
                    <a:pt x="344" y="156"/>
                  </a:cubicBezTo>
                  <a:cubicBezTo>
                    <a:pt x="0" y="500"/>
                    <a:pt x="248" y="1082"/>
                    <a:pt x="725" y="1082"/>
                  </a:cubicBezTo>
                  <a:cubicBezTo>
                    <a:pt x="1021" y="1082"/>
                    <a:pt x="1260" y="834"/>
                    <a:pt x="1269" y="538"/>
                  </a:cubicBezTo>
                  <a:cubicBezTo>
                    <a:pt x="1269" y="215"/>
                    <a:pt x="1002" y="1"/>
                    <a:pt x="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3638698" y="2890725"/>
              <a:ext cx="10762" cy="60409"/>
            </a:xfrm>
            <a:custGeom>
              <a:rect b="b" l="l" r="r" t="t"/>
              <a:pathLst>
                <a:path extrusionOk="0" h="2307" w="411">
                  <a:moveTo>
                    <a:pt x="205" y="0"/>
                  </a:moveTo>
                  <a:cubicBezTo>
                    <a:pt x="103" y="0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11"/>
                    <a:pt x="96" y="2307"/>
                    <a:pt x="210" y="2307"/>
                  </a:cubicBezTo>
                  <a:cubicBezTo>
                    <a:pt x="324" y="2307"/>
                    <a:pt x="410" y="2211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0"/>
                    <a:pt x="2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3625187" y="2882084"/>
              <a:ext cx="33019" cy="28332"/>
            </a:xfrm>
            <a:custGeom>
              <a:rect b="b" l="l" r="r" t="t"/>
              <a:pathLst>
                <a:path extrusionOk="0" h="1082" w="1261">
                  <a:moveTo>
                    <a:pt x="716" y="1"/>
                  </a:moveTo>
                  <a:cubicBezTo>
                    <a:pt x="585" y="1"/>
                    <a:pt x="452" y="49"/>
                    <a:pt x="344" y="156"/>
                  </a:cubicBezTo>
                  <a:cubicBezTo>
                    <a:pt x="1" y="500"/>
                    <a:pt x="239" y="1082"/>
                    <a:pt x="726" y="1082"/>
                  </a:cubicBezTo>
                  <a:cubicBezTo>
                    <a:pt x="1022" y="1082"/>
                    <a:pt x="1260" y="834"/>
                    <a:pt x="1260" y="538"/>
                  </a:cubicBezTo>
                  <a:cubicBezTo>
                    <a:pt x="1260" y="215"/>
                    <a:pt x="993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3696384" y="3179991"/>
              <a:ext cx="10788" cy="60173"/>
            </a:xfrm>
            <a:custGeom>
              <a:rect b="b" l="l" r="r" t="t"/>
              <a:pathLst>
                <a:path extrusionOk="0" h="2298" w="412">
                  <a:moveTo>
                    <a:pt x="206" y="1"/>
                  </a:moveTo>
                  <a:cubicBezTo>
                    <a:pt x="103" y="1"/>
                    <a:pt x="1" y="70"/>
                    <a:pt x="1" y="208"/>
                  </a:cubicBezTo>
                  <a:lnTo>
                    <a:pt x="1" y="2097"/>
                  </a:lnTo>
                  <a:cubicBezTo>
                    <a:pt x="1" y="2202"/>
                    <a:pt x="96" y="2297"/>
                    <a:pt x="211" y="2297"/>
                  </a:cubicBezTo>
                  <a:cubicBezTo>
                    <a:pt x="325" y="2297"/>
                    <a:pt x="411" y="2212"/>
                    <a:pt x="411" y="2097"/>
                  </a:cubicBezTo>
                  <a:lnTo>
                    <a:pt x="411" y="208"/>
                  </a:lnTo>
                  <a:cubicBezTo>
                    <a:pt x="411" y="70"/>
                    <a:pt x="308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3682899" y="3220656"/>
              <a:ext cx="32993" cy="28254"/>
            </a:xfrm>
            <a:custGeom>
              <a:rect b="b" l="l" r="r" t="t"/>
              <a:pathLst>
                <a:path extrusionOk="0" h="1079" w="1260">
                  <a:moveTo>
                    <a:pt x="725" y="1"/>
                  </a:moveTo>
                  <a:cubicBezTo>
                    <a:pt x="592" y="1"/>
                    <a:pt x="456" y="51"/>
                    <a:pt x="344" y="162"/>
                  </a:cubicBezTo>
                  <a:cubicBezTo>
                    <a:pt x="1" y="496"/>
                    <a:pt x="249" y="1078"/>
                    <a:pt x="726" y="1078"/>
                  </a:cubicBezTo>
                  <a:cubicBezTo>
                    <a:pt x="1021" y="1078"/>
                    <a:pt x="1260" y="840"/>
                    <a:pt x="1260" y="544"/>
                  </a:cubicBezTo>
                  <a:cubicBezTo>
                    <a:pt x="1260" y="216"/>
                    <a:pt x="1000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3638698" y="3179991"/>
              <a:ext cx="10762" cy="60173"/>
            </a:xfrm>
            <a:custGeom>
              <a:rect b="b" l="l" r="r" t="t"/>
              <a:pathLst>
                <a:path extrusionOk="0" h="2298" w="411">
                  <a:moveTo>
                    <a:pt x="205" y="1"/>
                  </a:moveTo>
                  <a:cubicBezTo>
                    <a:pt x="103" y="1"/>
                    <a:pt x="0" y="70"/>
                    <a:pt x="0" y="208"/>
                  </a:cubicBezTo>
                  <a:lnTo>
                    <a:pt x="0" y="2097"/>
                  </a:lnTo>
                  <a:cubicBezTo>
                    <a:pt x="0" y="2202"/>
                    <a:pt x="96" y="2297"/>
                    <a:pt x="210" y="2297"/>
                  </a:cubicBezTo>
                  <a:cubicBezTo>
                    <a:pt x="315" y="2297"/>
                    <a:pt x="410" y="2212"/>
                    <a:pt x="410" y="2097"/>
                  </a:cubicBezTo>
                  <a:lnTo>
                    <a:pt x="410" y="208"/>
                  </a:lnTo>
                  <a:cubicBezTo>
                    <a:pt x="410" y="70"/>
                    <a:pt x="308" y="1"/>
                    <a:pt x="2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3625187" y="3220656"/>
              <a:ext cx="33019" cy="28254"/>
            </a:xfrm>
            <a:custGeom>
              <a:rect b="b" l="l" r="r" t="t"/>
              <a:pathLst>
                <a:path extrusionOk="0" h="1079" w="1261">
                  <a:moveTo>
                    <a:pt x="721" y="1"/>
                  </a:moveTo>
                  <a:cubicBezTo>
                    <a:pt x="588" y="1"/>
                    <a:pt x="453" y="51"/>
                    <a:pt x="344" y="162"/>
                  </a:cubicBezTo>
                  <a:cubicBezTo>
                    <a:pt x="1" y="496"/>
                    <a:pt x="239" y="1078"/>
                    <a:pt x="726" y="1078"/>
                  </a:cubicBezTo>
                  <a:cubicBezTo>
                    <a:pt x="1022" y="1078"/>
                    <a:pt x="1260" y="840"/>
                    <a:pt x="1260" y="544"/>
                  </a:cubicBezTo>
                  <a:cubicBezTo>
                    <a:pt x="1260" y="216"/>
                    <a:pt x="995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3754227" y="3179991"/>
              <a:ext cx="10893" cy="60173"/>
            </a:xfrm>
            <a:custGeom>
              <a:rect b="b" l="l" r="r" t="t"/>
              <a:pathLst>
                <a:path extrusionOk="0" h="2298" w="416">
                  <a:moveTo>
                    <a:pt x="203" y="1"/>
                  </a:moveTo>
                  <a:cubicBezTo>
                    <a:pt x="100" y="1"/>
                    <a:pt x="0" y="70"/>
                    <a:pt x="5" y="208"/>
                  </a:cubicBezTo>
                  <a:lnTo>
                    <a:pt x="5" y="2097"/>
                  </a:lnTo>
                  <a:cubicBezTo>
                    <a:pt x="5" y="2202"/>
                    <a:pt x="91" y="2297"/>
                    <a:pt x="205" y="2297"/>
                  </a:cubicBezTo>
                  <a:cubicBezTo>
                    <a:pt x="320" y="2297"/>
                    <a:pt x="406" y="2212"/>
                    <a:pt x="415" y="2097"/>
                  </a:cubicBezTo>
                  <a:lnTo>
                    <a:pt x="415" y="208"/>
                  </a:lnTo>
                  <a:cubicBezTo>
                    <a:pt x="411" y="70"/>
                    <a:pt x="306" y="1"/>
                    <a:pt x="2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3740610" y="3220656"/>
              <a:ext cx="33255" cy="28254"/>
            </a:xfrm>
            <a:custGeom>
              <a:rect b="b" l="l" r="r" t="t"/>
              <a:pathLst>
                <a:path extrusionOk="0" h="1079" w="1270">
                  <a:moveTo>
                    <a:pt x="727" y="1"/>
                  </a:moveTo>
                  <a:cubicBezTo>
                    <a:pt x="593" y="1"/>
                    <a:pt x="456" y="51"/>
                    <a:pt x="344" y="162"/>
                  </a:cubicBezTo>
                  <a:cubicBezTo>
                    <a:pt x="0" y="496"/>
                    <a:pt x="248" y="1078"/>
                    <a:pt x="725" y="1078"/>
                  </a:cubicBezTo>
                  <a:cubicBezTo>
                    <a:pt x="1021" y="1078"/>
                    <a:pt x="1260" y="840"/>
                    <a:pt x="1269" y="544"/>
                  </a:cubicBezTo>
                  <a:cubicBezTo>
                    <a:pt x="1269" y="216"/>
                    <a:pt x="1004" y="1"/>
                    <a:pt x="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3814557" y="3060273"/>
              <a:ext cx="63708" cy="10762"/>
            </a:xfrm>
            <a:custGeom>
              <a:rect b="b" l="l" r="r" t="t"/>
              <a:pathLst>
                <a:path extrusionOk="0" h="411" w="2433">
                  <a:moveTo>
                    <a:pt x="277" y="1"/>
                  </a:moveTo>
                  <a:cubicBezTo>
                    <a:pt x="0" y="1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1"/>
                    <a:pt x="2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3852263" y="3051344"/>
              <a:ext cx="33019" cy="28201"/>
            </a:xfrm>
            <a:custGeom>
              <a:rect b="b" l="l" r="r" t="t"/>
              <a:pathLst>
                <a:path extrusionOk="0" h="1077" w="1261">
                  <a:moveTo>
                    <a:pt x="716" y="1"/>
                  </a:moveTo>
                  <a:cubicBezTo>
                    <a:pt x="585" y="1"/>
                    <a:pt x="452" y="50"/>
                    <a:pt x="344" y="160"/>
                  </a:cubicBezTo>
                  <a:cubicBezTo>
                    <a:pt x="1" y="504"/>
                    <a:pt x="239" y="1076"/>
                    <a:pt x="726" y="1076"/>
                  </a:cubicBezTo>
                  <a:cubicBezTo>
                    <a:pt x="1022" y="1076"/>
                    <a:pt x="1260" y="838"/>
                    <a:pt x="1260" y="542"/>
                  </a:cubicBezTo>
                  <a:cubicBezTo>
                    <a:pt x="1260" y="219"/>
                    <a:pt x="993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3814557" y="3117985"/>
              <a:ext cx="63708" cy="10762"/>
            </a:xfrm>
            <a:custGeom>
              <a:rect b="b" l="l" r="r" t="t"/>
              <a:pathLst>
                <a:path extrusionOk="0" h="411" w="2433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852263" y="3109056"/>
              <a:ext cx="33019" cy="28437"/>
            </a:xfrm>
            <a:custGeom>
              <a:rect b="b" l="l" r="r" t="t"/>
              <a:pathLst>
                <a:path extrusionOk="0" h="1086" w="1261">
                  <a:moveTo>
                    <a:pt x="716" y="0"/>
                  </a:moveTo>
                  <a:cubicBezTo>
                    <a:pt x="585" y="0"/>
                    <a:pt x="452" y="50"/>
                    <a:pt x="344" y="160"/>
                  </a:cubicBezTo>
                  <a:cubicBezTo>
                    <a:pt x="1" y="504"/>
                    <a:pt x="239" y="1086"/>
                    <a:pt x="726" y="1086"/>
                  </a:cubicBezTo>
                  <a:cubicBezTo>
                    <a:pt x="1022" y="1076"/>
                    <a:pt x="1260" y="837"/>
                    <a:pt x="1260" y="542"/>
                  </a:cubicBezTo>
                  <a:cubicBezTo>
                    <a:pt x="1260" y="218"/>
                    <a:pt x="993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814557" y="3002325"/>
              <a:ext cx="63708" cy="10762"/>
            </a:xfrm>
            <a:custGeom>
              <a:rect b="b" l="l" r="r" t="t"/>
              <a:pathLst>
                <a:path extrusionOk="0" h="411" w="2433">
                  <a:moveTo>
                    <a:pt x="277" y="0"/>
                  </a:moveTo>
                  <a:cubicBezTo>
                    <a:pt x="0" y="0"/>
                    <a:pt x="0" y="411"/>
                    <a:pt x="277" y="411"/>
                  </a:cubicBezTo>
                  <a:lnTo>
                    <a:pt x="2156" y="411"/>
                  </a:lnTo>
                  <a:cubicBezTo>
                    <a:pt x="2433" y="411"/>
                    <a:pt x="2433" y="0"/>
                    <a:pt x="2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3852263" y="2993580"/>
              <a:ext cx="33019" cy="28254"/>
            </a:xfrm>
            <a:custGeom>
              <a:rect b="b" l="l" r="r" t="t"/>
              <a:pathLst>
                <a:path extrusionOk="0" h="1079" w="1261">
                  <a:moveTo>
                    <a:pt x="720" y="1"/>
                  </a:moveTo>
                  <a:cubicBezTo>
                    <a:pt x="588" y="1"/>
                    <a:pt x="453" y="51"/>
                    <a:pt x="344" y="163"/>
                  </a:cubicBezTo>
                  <a:cubicBezTo>
                    <a:pt x="1" y="497"/>
                    <a:pt x="239" y="1079"/>
                    <a:pt x="726" y="1079"/>
                  </a:cubicBezTo>
                  <a:cubicBezTo>
                    <a:pt x="1022" y="1079"/>
                    <a:pt x="1260" y="840"/>
                    <a:pt x="1260" y="544"/>
                  </a:cubicBezTo>
                  <a:cubicBezTo>
                    <a:pt x="1260" y="216"/>
                    <a:pt x="995" y="1"/>
                    <a:pt x="7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3525265" y="3060273"/>
              <a:ext cx="63996" cy="10762"/>
            </a:xfrm>
            <a:custGeom>
              <a:rect b="b" l="l" r="r" t="t"/>
              <a:pathLst>
                <a:path extrusionOk="0" h="411" w="2444">
                  <a:moveTo>
                    <a:pt x="2176" y="1"/>
                  </a:moveTo>
                  <a:cubicBezTo>
                    <a:pt x="2173" y="1"/>
                    <a:pt x="2170" y="1"/>
                    <a:pt x="2167" y="1"/>
                  </a:cubicBezTo>
                  <a:lnTo>
                    <a:pt x="278" y="1"/>
                  </a:lnTo>
                  <a:cubicBezTo>
                    <a:pt x="1" y="1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0" y="401"/>
                    <a:pt x="2443" y="1"/>
                    <a:pt x="2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513796" y="3051344"/>
              <a:ext cx="32993" cy="28201"/>
            </a:xfrm>
            <a:custGeom>
              <a:rect b="b" l="l" r="r" t="t"/>
              <a:pathLst>
                <a:path extrusionOk="0" h="1077" w="1260">
                  <a:moveTo>
                    <a:pt x="713" y="1"/>
                  </a:moveTo>
                  <a:cubicBezTo>
                    <a:pt x="580" y="1"/>
                    <a:pt x="445" y="50"/>
                    <a:pt x="334" y="160"/>
                  </a:cubicBezTo>
                  <a:cubicBezTo>
                    <a:pt x="0" y="504"/>
                    <a:pt x="239" y="1076"/>
                    <a:pt x="716" y="1076"/>
                  </a:cubicBezTo>
                  <a:cubicBezTo>
                    <a:pt x="1011" y="1076"/>
                    <a:pt x="1259" y="838"/>
                    <a:pt x="1259" y="542"/>
                  </a:cubicBezTo>
                  <a:cubicBezTo>
                    <a:pt x="1259" y="219"/>
                    <a:pt x="992" y="1"/>
                    <a:pt x="7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3525265" y="3002325"/>
              <a:ext cx="63996" cy="10762"/>
            </a:xfrm>
            <a:custGeom>
              <a:rect b="b" l="l" r="r" t="t"/>
              <a:pathLst>
                <a:path extrusionOk="0" h="411" w="2444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3513796" y="2993580"/>
              <a:ext cx="32993" cy="28254"/>
            </a:xfrm>
            <a:custGeom>
              <a:rect b="b" l="l" r="r" t="t"/>
              <a:pathLst>
                <a:path extrusionOk="0" h="1079" w="1260">
                  <a:moveTo>
                    <a:pt x="717" y="1"/>
                  </a:moveTo>
                  <a:cubicBezTo>
                    <a:pt x="583" y="1"/>
                    <a:pt x="446" y="51"/>
                    <a:pt x="334" y="163"/>
                  </a:cubicBezTo>
                  <a:cubicBezTo>
                    <a:pt x="0" y="497"/>
                    <a:pt x="239" y="1079"/>
                    <a:pt x="716" y="1079"/>
                  </a:cubicBezTo>
                  <a:cubicBezTo>
                    <a:pt x="1011" y="1079"/>
                    <a:pt x="1259" y="840"/>
                    <a:pt x="1259" y="544"/>
                  </a:cubicBezTo>
                  <a:cubicBezTo>
                    <a:pt x="1259" y="216"/>
                    <a:pt x="995" y="1"/>
                    <a:pt x="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3525265" y="3117985"/>
              <a:ext cx="63996" cy="10762"/>
            </a:xfrm>
            <a:custGeom>
              <a:rect b="b" l="l" r="r" t="t"/>
              <a:pathLst>
                <a:path extrusionOk="0" h="411" w="2444">
                  <a:moveTo>
                    <a:pt x="278" y="0"/>
                  </a:moveTo>
                  <a:cubicBezTo>
                    <a:pt x="1" y="0"/>
                    <a:pt x="1" y="411"/>
                    <a:pt x="278" y="411"/>
                  </a:cubicBezTo>
                  <a:lnTo>
                    <a:pt x="2167" y="411"/>
                  </a:lnTo>
                  <a:cubicBezTo>
                    <a:pt x="2443" y="411"/>
                    <a:pt x="2443" y="0"/>
                    <a:pt x="2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3513796" y="3109056"/>
              <a:ext cx="32993" cy="28437"/>
            </a:xfrm>
            <a:custGeom>
              <a:rect b="b" l="l" r="r" t="t"/>
              <a:pathLst>
                <a:path extrusionOk="0" h="1086" w="1260">
                  <a:moveTo>
                    <a:pt x="713" y="0"/>
                  </a:moveTo>
                  <a:cubicBezTo>
                    <a:pt x="580" y="0"/>
                    <a:pt x="445" y="50"/>
                    <a:pt x="334" y="160"/>
                  </a:cubicBezTo>
                  <a:cubicBezTo>
                    <a:pt x="0" y="504"/>
                    <a:pt x="239" y="1086"/>
                    <a:pt x="716" y="1086"/>
                  </a:cubicBezTo>
                  <a:cubicBezTo>
                    <a:pt x="1011" y="1076"/>
                    <a:pt x="1259" y="837"/>
                    <a:pt x="1259" y="542"/>
                  </a:cubicBezTo>
                  <a:cubicBezTo>
                    <a:pt x="1259" y="218"/>
                    <a:pt x="992" y="0"/>
                    <a:pt x="7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3581982" y="2945609"/>
              <a:ext cx="239828" cy="239855"/>
            </a:xfrm>
            <a:custGeom>
              <a:rect b="b" l="l" r="r" t="t"/>
              <a:pathLst>
                <a:path extrusionOk="0" h="9160" w="9159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940"/>
                  </a:lnTo>
                  <a:cubicBezTo>
                    <a:pt x="1" y="9054"/>
                    <a:pt x="96" y="9159"/>
                    <a:pt x="220" y="9159"/>
                  </a:cubicBezTo>
                  <a:lnTo>
                    <a:pt x="8939" y="9159"/>
                  </a:lnTo>
                  <a:cubicBezTo>
                    <a:pt x="9054" y="9159"/>
                    <a:pt x="9159" y="9054"/>
                    <a:pt x="9159" y="8940"/>
                  </a:cubicBezTo>
                  <a:lnTo>
                    <a:pt x="9159" y="220"/>
                  </a:lnTo>
                  <a:cubicBezTo>
                    <a:pt x="9159" y="96"/>
                    <a:pt x="9054" y="1"/>
                    <a:pt x="8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3610394" y="2974047"/>
              <a:ext cx="204374" cy="204348"/>
            </a:xfrm>
            <a:custGeom>
              <a:rect b="b" l="l" r="r" t="t"/>
              <a:pathLst>
                <a:path extrusionOk="0" h="7804" w="7805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3599709" y="2963362"/>
              <a:ext cx="204374" cy="204348"/>
            </a:xfrm>
            <a:custGeom>
              <a:rect b="b" l="l" r="r" t="t"/>
              <a:pathLst>
                <a:path extrusionOk="0" h="7804" w="7805">
                  <a:moveTo>
                    <a:pt x="7261" y="0"/>
                  </a:moveTo>
                  <a:lnTo>
                    <a:pt x="7261" y="7260"/>
                  </a:lnTo>
                  <a:lnTo>
                    <a:pt x="1" y="7260"/>
                  </a:lnTo>
                  <a:lnTo>
                    <a:pt x="1" y="7584"/>
                  </a:lnTo>
                  <a:cubicBezTo>
                    <a:pt x="1" y="7708"/>
                    <a:pt x="96" y="7804"/>
                    <a:pt x="220" y="7804"/>
                  </a:cubicBezTo>
                  <a:lnTo>
                    <a:pt x="7585" y="7804"/>
                  </a:lnTo>
                  <a:cubicBezTo>
                    <a:pt x="7709" y="7804"/>
                    <a:pt x="7805" y="7708"/>
                    <a:pt x="7805" y="7584"/>
                  </a:cubicBezTo>
                  <a:lnTo>
                    <a:pt x="7805" y="220"/>
                  </a:lnTo>
                  <a:cubicBezTo>
                    <a:pt x="7805" y="96"/>
                    <a:pt x="7700" y="0"/>
                    <a:pt x="7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3649932" y="3013559"/>
              <a:ext cx="104190" cy="103954"/>
            </a:xfrm>
            <a:custGeom>
              <a:rect b="b" l="l" r="r" t="t"/>
              <a:pathLst>
                <a:path extrusionOk="0" h="3970" w="3979">
                  <a:moveTo>
                    <a:pt x="353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26"/>
                  </a:lnTo>
                  <a:cubicBezTo>
                    <a:pt x="0" y="3817"/>
                    <a:pt x="153" y="3969"/>
                    <a:pt x="344" y="3969"/>
                  </a:cubicBezTo>
                  <a:lnTo>
                    <a:pt x="3626" y="3969"/>
                  </a:lnTo>
                  <a:cubicBezTo>
                    <a:pt x="3816" y="3969"/>
                    <a:pt x="3979" y="3817"/>
                    <a:pt x="3979" y="3626"/>
                  </a:cubicBezTo>
                  <a:lnTo>
                    <a:pt x="3979" y="344"/>
                  </a:lnTo>
                  <a:cubicBezTo>
                    <a:pt x="3979" y="153"/>
                    <a:pt x="3816" y="1"/>
                    <a:pt x="36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3665171" y="3028798"/>
              <a:ext cx="73475" cy="73475"/>
            </a:xfrm>
            <a:custGeom>
              <a:rect b="b" l="l" r="r" t="t"/>
              <a:pathLst>
                <a:path extrusionOk="0" h="2806" w="2806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586"/>
                  </a:lnTo>
                  <a:cubicBezTo>
                    <a:pt x="0" y="2700"/>
                    <a:pt x="96" y="2805"/>
                    <a:pt x="220" y="2805"/>
                  </a:cubicBezTo>
                  <a:lnTo>
                    <a:pt x="2586" y="2805"/>
                  </a:lnTo>
                  <a:cubicBezTo>
                    <a:pt x="2710" y="2805"/>
                    <a:pt x="2805" y="2710"/>
                    <a:pt x="2805" y="2586"/>
                  </a:cubicBezTo>
                  <a:lnTo>
                    <a:pt x="2805" y="220"/>
                  </a:lnTo>
                  <a:cubicBezTo>
                    <a:pt x="2805" y="96"/>
                    <a:pt x="2710" y="1"/>
                    <a:pt x="25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3621442" y="2984834"/>
              <a:ext cx="19272" cy="19508"/>
            </a:xfrm>
            <a:custGeom>
              <a:rect b="b" l="l" r="r" t="t"/>
              <a:pathLst>
                <a:path extrusionOk="0" h="745" w="736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3649670" y="2984834"/>
              <a:ext cx="19508" cy="19508"/>
            </a:xfrm>
            <a:custGeom>
              <a:rect b="b" l="l" r="r" t="t"/>
              <a:pathLst>
                <a:path extrusionOk="0" h="745" w="745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3677897" y="2984834"/>
              <a:ext cx="19508" cy="19508"/>
            </a:xfrm>
            <a:custGeom>
              <a:rect b="b" l="l" r="r" t="t"/>
              <a:pathLst>
                <a:path extrusionOk="0" h="745" w="745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3706387" y="2984834"/>
              <a:ext cx="19246" cy="19508"/>
            </a:xfrm>
            <a:custGeom>
              <a:rect b="b" l="l" r="r" t="t"/>
              <a:pathLst>
                <a:path extrusionOk="0" h="745" w="735">
                  <a:moveTo>
                    <a:pt x="201" y="1"/>
                  </a:moveTo>
                  <a:cubicBezTo>
                    <a:pt x="8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86" y="745"/>
                    <a:pt x="201" y="745"/>
                  </a:cubicBezTo>
                  <a:lnTo>
                    <a:pt x="535" y="745"/>
                  </a:lnTo>
                  <a:cubicBezTo>
                    <a:pt x="649" y="745"/>
                    <a:pt x="735" y="649"/>
                    <a:pt x="735" y="535"/>
                  </a:cubicBezTo>
                  <a:lnTo>
                    <a:pt x="735" y="211"/>
                  </a:lnTo>
                  <a:cubicBezTo>
                    <a:pt x="73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3734614" y="2984834"/>
              <a:ext cx="19508" cy="19508"/>
            </a:xfrm>
            <a:custGeom>
              <a:rect b="b" l="l" r="r" t="t"/>
              <a:pathLst>
                <a:path extrusionOk="0" h="745" w="745">
                  <a:moveTo>
                    <a:pt x="210" y="1"/>
                  </a:moveTo>
                  <a:cubicBezTo>
                    <a:pt x="96" y="1"/>
                    <a:pt x="0" y="96"/>
                    <a:pt x="0" y="21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3763077" y="2984834"/>
              <a:ext cx="19272" cy="19508"/>
            </a:xfrm>
            <a:custGeom>
              <a:rect b="b" l="l" r="r" t="t"/>
              <a:pathLst>
                <a:path extrusionOk="0" h="745" w="736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1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3621442" y="3126469"/>
              <a:ext cx="19272" cy="19508"/>
            </a:xfrm>
            <a:custGeom>
              <a:rect b="b" l="l" r="r" t="t"/>
              <a:pathLst>
                <a:path extrusionOk="0" h="745" w="736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3649670" y="3126469"/>
              <a:ext cx="19508" cy="19508"/>
            </a:xfrm>
            <a:custGeom>
              <a:rect b="b" l="l" r="r" t="t"/>
              <a:pathLst>
                <a:path extrusionOk="0" h="745" w="745">
                  <a:moveTo>
                    <a:pt x="20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0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3677897" y="3126469"/>
              <a:ext cx="19508" cy="19508"/>
            </a:xfrm>
            <a:custGeom>
              <a:rect b="b" l="l" r="r" t="t"/>
              <a:pathLst>
                <a:path extrusionOk="0" h="745" w="745">
                  <a:moveTo>
                    <a:pt x="211" y="1"/>
                  </a:moveTo>
                  <a:cubicBezTo>
                    <a:pt x="96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96" y="745"/>
                    <a:pt x="211" y="745"/>
                  </a:cubicBezTo>
                  <a:lnTo>
                    <a:pt x="535" y="745"/>
                  </a:lnTo>
                  <a:cubicBezTo>
                    <a:pt x="650" y="745"/>
                    <a:pt x="745" y="649"/>
                    <a:pt x="745" y="545"/>
                  </a:cubicBezTo>
                  <a:lnTo>
                    <a:pt x="745" y="211"/>
                  </a:lnTo>
                  <a:cubicBezTo>
                    <a:pt x="745" y="96"/>
                    <a:pt x="65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3706387" y="3126730"/>
              <a:ext cx="19246" cy="19508"/>
            </a:xfrm>
            <a:custGeom>
              <a:rect b="b" l="l" r="r" t="t"/>
              <a:pathLst>
                <a:path extrusionOk="0" h="745" w="735">
                  <a:moveTo>
                    <a:pt x="201" y="0"/>
                  </a:moveTo>
                  <a:cubicBezTo>
                    <a:pt x="86" y="0"/>
                    <a:pt x="0" y="96"/>
                    <a:pt x="0" y="210"/>
                  </a:cubicBezTo>
                  <a:lnTo>
                    <a:pt x="0" y="535"/>
                  </a:lnTo>
                  <a:cubicBezTo>
                    <a:pt x="0" y="649"/>
                    <a:pt x="86" y="744"/>
                    <a:pt x="201" y="744"/>
                  </a:cubicBezTo>
                  <a:lnTo>
                    <a:pt x="535" y="744"/>
                  </a:lnTo>
                  <a:cubicBezTo>
                    <a:pt x="649" y="744"/>
                    <a:pt x="735" y="649"/>
                    <a:pt x="735" y="535"/>
                  </a:cubicBezTo>
                  <a:lnTo>
                    <a:pt x="735" y="210"/>
                  </a:lnTo>
                  <a:cubicBezTo>
                    <a:pt x="735" y="96"/>
                    <a:pt x="649" y="0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3734614" y="3126469"/>
              <a:ext cx="19508" cy="19508"/>
            </a:xfrm>
            <a:custGeom>
              <a:rect b="b" l="l" r="r" t="t"/>
              <a:pathLst>
                <a:path extrusionOk="0" h="745" w="745">
                  <a:moveTo>
                    <a:pt x="210" y="1"/>
                  </a:moveTo>
                  <a:cubicBezTo>
                    <a:pt x="96" y="1"/>
                    <a:pt x="0" y="96"/>
                    <a:pt x="0" y="201"/>
                  </a:cubicBezTo>
                  <a:lnTo>
                    <a:pt x="0" y="535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35" y="745"/>
                  </a:lnTo>
                  <a:cubicBezTo>
                    <a:pt x="649" y="745"/>
                    <a:pt x="745" y="649"/>
                    <a:pt x="745" y="535"/>
                  </a:cubicBezTo>
                  <a:lnTo>
                    <a:pt x="745" y="201"/>
                  </a:lnTo>
                  <a:cubicBezTo>
                    <a:pt x="745" y="96"/>
                    <a:pt x="649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3763077" y="3126469"/>
              <a:ext cx="19272" cy="19508"/>
            </a:xfrm>
            <a:custGeom>
              <a:rect b="b" l="l" r="r" t="t"/>
              <a:pathLst>
                <a:path extrusionOk="0" h="745" w="736">
                  <a:moveTo>
                    <a:pt x="201" y="1"/>
                  </a:moveTo>
                  <a:cubicBezTo>
                    <a:pt x="87" y="1"/>
                    <a:pt x="1" y="96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3621442" y="3013323"/>
              <a:ext cx="19272" cy="19508"/>
            </a:xfrm>
            <a:custGeom>
              <a:rect b="b" l="l" r="r" t="t"/>
              <a:pathLst>
                <a:path extrusionOk="0" h="745" w="736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5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3621442" y="3041551"/>
              <a:ext cx="19272" cy="19508"/>
            </a:xfrm>
            <a:custGeom>
              <a:rect b="b" l="l" r="r" t="t"/>
              <a:pathLst>
                <a:path extrusionOk="0" h="745" w="736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5" y="649"/>
                    <a:pt x="735" y="534"/>
                  </a:cubicBezTo>
                  <a:lnTo>
                    <a:pt x="735" y="210"/>
                  </a:lnTo>
                  <a:cubicBezTo>
                    <a:pt x="735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3621442" y="3070014"/>
              <a:ext cx="19272" cy="19272"/>
            </a:xfrm>
            <a:custGeom>
              <a:rect b="b" l="l" r="r" t="t"/>
              <a:pathLst>
                <a:path extrusionOk="0" h="736" w="736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5" y="649"/>
                    <a:pt x="735" y="535"/>
                  </a:cubicBezTo>
                  <a:lnTo>
                    <a:pt x="735" y="201"/>
                  </a:lnTo>
                  <a:cubicBezTo>
                    <a:pt x="735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3621442" y="3098241"/>
              <a:ext cx="19272" cy="19508"/>
            </a:xfrm>
            <a:custGeom>
              <a:rect b="b" l="l" r="r" t="t"/>
              <a:pathLst>
                <a:path extrusionOk="0" h="745" w="736">
                  <a:moveTo>
                    <a:pt x="201" y="1"/>
                  </a:moveTo>
                  <a:cubicBezTo>
                    <a:pt x="87" y="1"/>
                    <a:pt x="1" y="96"/>
                    <a:pt x="1" y="211"/>
                  </a:cubicBezTo>
                  <a:lnTo>
                    <a:pt x="1" y="545"/>
                  </a:lnTo>
                  <a:cubicBezTo>
                    <a:pt x="1" y="649"/>
                    <a:pt x="87" y="745"/>
                    <a:pt x="201" y="745"/>
                  </a:cubicBezTo>
                  <a:lnTo>
                    <a:pt x="535" y="745"/>
                  </a:lnTo>
                  <a:cubicBezTo>
                    <a:pt x="640" y="745"/>
                    <a:pt x="735" y="649"/>
                    <a:pt x="735" y="545"/>
                  </a:cubicBezTo>
                  <a:lnTo>
                    <a:pt x="735" y="211"/>
                  </a:lnTo>
                  <a:cubicBezTo>
                    <a:pt x="735" y="96"/>
                    <a:pt x="64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3762841" y="3013061"/>
              <a:ext cx="19508" cy="19508"/>
            </a:xfrm>
            <a:custGeom>
              <a:rect b="b" l="l" r="r" t="t"/>
              <a:pathLst>
                <a:path extrusionOk="0" h="745" w="745">
                  <a:moveTo>
                    <a:pt x="210" y="1"/>
                  </a:moveTo>
                  <a:cubicBezTo>
                    <a:pt x="96" y="1"/>
                    <a:pt x="10" y="96"/>
                    <a:pt x="10" y="211"/>
                  </a:cubicBezTo>
                  <a:lnTo>
                    <a:pt x="10" y="544"/>
                  </a:lnTo>
                  <a:cubicBezTo>
                    <a:pt x="0" y="649"/>
                    <a:pt x="96" y="745"/>
                    <a:pt x="210" y="745"/>
                  </a:cubicBezTo>
                  <a:lnTo>
                    <a:pt x="544" y="745"/>
                  </a:lnTo>
                  <a:cubicBezTo>
                    <a:pt x="659" y="745"/>
                    <a:pt x="745" y="649"/>
                    <a:pt x="745" y="544"/>
                  </a:cubicBezTo>
                  <a:lnTo>
                    <a:pt x="745" y="211"/>
                  </a:lnTo>
                  <a:cubicBezTo>
                    <a:pt x="745" y="96"/>
                    <a:pt x="649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3763077" y="3041551"/>
              <a:ext cx="19272" cy="19508"/>
            </a:xfrm>
            <a:custGeom>
              <a:rect b="b" l="l" r="r" t="t"/>
              <a:pathLst>
                <a:path extrusionOk="0" h="745" w="736">
                  <a:moveTo>
                    <a:pt x="201" y="0"/>
                  </a:moveTo>
                  <a:cubicBezTo>
                    <a:pt x="87" y="0"/>
                    <a:pt x="1" y="96"/>
                    <a:pt x="1" y="201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01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3763077" y="3069778"/>
              <a:ext cx="19272" cy="19508"/>
            </a:xfrm>
            <a:custGeom>
              <a:rect b="b" l="l" r="r" t="t"/>
              <a:pathLst>
                <a:path extrusionOk="0" h="745" w="736">
                  <a:moveTo>
                    <a:pt x="201" y="0"/>
                  </a:moveTo>
                  <a:cubicBezTo>
                    <a:pt x="87" y="0"/>
                    <a:pt x="1" y="96"/>
                    <a:pt x="1" y="210"/>
                  </a:cubicBezTo>
                  <a:lnTo>
                    <a:pt x="1" y="534"/>
                  </a:lnTo>
                  <a:cubicBezTo>
                    <a:pt x="1" y="649"/>
                    <a:pt x="87" y="744"/>
                    <a:pt x="201" y="744"/>
                  </a:cubicBezTo>
                  <a:lnTo>
                    <a:pt x="535" y="744"/>
                  </a:lnTo>
                  <a:cubicBezTo>
                    <a:pt x="640" y="744"/>
                    <a:pt x="736" y="649"/>
                    <a:pt x="736" y="534"/>
                  </a:cubicBezTo>
                  <a:lnTo>
                    <a:pt x="736" y="210"/>
                  </a:lnTo>
                  <a:cubicBezTo>
                    <a:pt x="736" y="96"/>
                    <a:pt x="640" y="0"/>
                    <a:pt x="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3763077" y="3098241"/>
              <a:ext cx="19272" cy="19272"/>
            </a:xfrm>
            <a:custGeom>
              <a:rect b="b" l="l" r="r" t="t"/>
              <a:pathLst>
                <a:path extrusionOk="0" h="736" w="736">
                  <a:moveTo>
                    <a:pt x="201" y="1"/>
                  </a:moveTo>
                  <a:cubicBezTo>
                    <a:pt x="87" y="1"/>
                    <a:pt x="1" y="87"/>
                    <a:pt x="1" y="201"/>
                  </a:cubicBezTo>
                  <a:lnTo>
                    <a:pt x="1" y="535"/>
                  </a:lnTo>
                  <a:cubicBezTo>
                    <a:pt x="1" y="649"/>
                    <a:pt x="87" y="735"/>
                    <a:pt x="201" y="735"/>
                  </a:cubicBezTo>
                  <a:lnTo>
                    <a:pt x="535" y="735"/>
                  </a:lnTo>
                  <a:cubicBezTo>
                    <a:pt x="640" y="735"/>
                    <a:pt x="736" y="649"/>
                    <a:pt x="736" y="535"/>
                  </a:cubicBezTo>
                  <a:lnTo>
                    <a:pt x="736" y="201"/>
                  </a:lnTo>
                  <a:cubicBezTo>
                    <a:pt x="736" y="87"/>
                    <a:pt x="640" y="1"/>
                    <a:pt x="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6" name="Google Shape;6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15174">
            <a:off x="831737" y="2892373"/>
            <a:ext cx="735443" cy="738454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37" name="Google Shape;637;p41"/>
          <p:cNvGrpSpPr/>
          <p:nvPr/>
        </p:nvGrpSpPr>
        <p:grpSpPr>
          <a:xfrm>
            <a:off x="3126994" y="2984866"/>
            <a:ext cx="521015" cy="553814"/>
            <a:chOff x="4093603" y="4146138"/>
            <a:chExt cx="395637" cy="420544"/>
          </a:xfrm>
        </p:grpSpPr>
        <p:sp>
          <p:nvSpPr>
            <p:cNvPr id="638" name="Google Shape;638;p41"/>
            <p:cNvSpPr/>
            <p:nvPr/>
          </p:nvSpPr>
          <p:spPr>
            <a:xfrm>
              <a:off x="4158286" y="4218414"/>
              <a:ext cx="266088" cy="326567"/>
            </a:xfrm>
            <a:custGeom>
              <a:rect b="b" l="l" r="r" t="t"/>
              <a:pathLst>
                <a:path extrusionOk="0" h="12430" w="10128">
                  <a:moveTo>
                    <a:pt x="5064" y="0"/>
                  </a:moveTo>
                  <a:cubicBezTo>
                    <a:pt x="2865" y="0"/>
                    <a:pt x="958" y="1526"/>
                    <a:pt x="479" y="3669"/>
                  </a:cubicBezTo>
                  <a:cubicBezTo>
                    <a:pt x="1" y="5813"/>
                    <a:pt x="1076" y="8005"/>
                    <a:pt x="3059" y="8941"/>
                  </a:cubicBezTo>
                  <a:cubicBezTo>
                    <a:pt x="3448" y="9128"/>
                    <a:pt x="3691" y="9510"/>
                    <a:pt x="3684" y="9933"/>
                  </a:cubicBezTo>
                  <a:lnTo>
                    <a:pt x="3684" y="11875"/>
                  </a:lnTo>
                  <a:lnTo>
                    <a:pt x="3691" y="11875"/>
                  </a:lnTo>
                  <a:cubicBezTo>
                    <a:pt x="3691" y="12180"/>
                    <a:pt x="3933" y="12430"/>
                    <a:pt x="4239" y="12430"/>
                  </a:cubicBezTo>
                  <a:lnTo>
                    <a:pt x="5896" y="12430"/>
                  </a:lnTo>
                  <a:cubicBezTo>
                    <a:pt x="6201" y="12430"/>
                    <a:pt x="6451" y="12180"/>
                    <a:pt x="6451" y="11875"/>
                  </a:cubicBezTo>
                  <a:lnTo>
                    <a:pt x="6451" y="9933"/>
                  </a:lnTo>
                  <a:cubicBezTo>
                    <a:pt x="6444" y="9510"/>
                    <a:pt x="6687" y="9128"/>
                    <a:pt x="7068" y="8941"/>
                  </a:cubicBezTo>
                  <a:cubicBezTo>
                    <a:pt x="9052" y="8005"/>
                    <a:pt x="10127" y="5813"/>
                    <a:pt x="9649" y="3669"/>
                  </a:cubicBezTo>
                  <a:cubicBezTo>
                    <a:pt x="9170" y="1526"/>
                    <a:pt x="7263" y="0"/>
                    <a:pt x="5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4189813" y="4240089"/>
              <a:ext cx="203218" cy="203218"/>
            </a:xfrm>
            <a:custGeom>
              <a:rect b="b" l="l" r="r" t="t"/>
              <a:pathLst>
                <a:path extrusionOk="0" h="7735" w="7735">
                  <a:moveTo>
                    <a:pt x="3871" y="1"/>
                  </a:moveTo>
                  <a:cubicBezTo>
                    <a:pt x="1735" y="1"/>
                    <a:pt x="0" y="1735"/>
                    <a:pt x="0" y="3871"/>
                  </a:cubicBezTo>
                  <a:cubicBezTo>
                    <a:pt x="0" y="6007"/>
                    <a:pt x="1735" y="7734"/>
                    <a:pt x="3871" y="7734"/>
                  </a:cubicBezTo>
                  <a:cubicBezTo>
                    <a:pt x="6007" y="7734"/>
                    <a:pt x="7734" y="6007"/>
                    <a:pt x="7734" y="3871"/>
                  </a:cubicBezTo>
                  <a:cubicBezTo>
                    <a:pt x="7734" y="1735"/>
                    <a:pt x="6007" y="1"/>
                    <a:pt x="3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211671" y="4261947"/>
              <a:ext cx="159658" cy="159684"/>
            </a:xfrm>
            <a:custGeom>
              <a:rect b="b" l="l" r="r" t="t"/>
              <a:pathLst>
                <a:path extrusionOk="0" h="6078" w="6077">
                  <a:moveTo>
                    <a:pt x="3039" y="1"/>
                  </a:moveTo>
                  <a:cubicBezTo>
                    <a:pt x="1360" y="1"/>
                    <a:pt x="1" y="1360"/>
                    <a:pt x="1" y="3039"/>
                  </a:cubicBezTo>
                  <a:cubicBezTo>
                    <a:pt x="1" y="4718"/>
                    <a:pt x="1360" y="6077"/>
                    <a:pt x="3039" y="6077"/>
                  </a:cubicBezTo>
                  <a:cubicBezTo>
                    <a:pt x="4717" y="6077"/>
                    <a:pt x="6077" y="4718"/>
                    <a:pt x="6077" y="3039"/>
                  </a:cubicBezTo>
                  <a:cubicBezTo>
                    <a:pt x="6077" y="1360"/>
                    <a:pt x="4717" y="1"/>
                    <a:pt x="30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269629" y="4537677"/>
              <a:ext cx="43586" cy="29005"/>
            </a:xfrm>
            <a:custGeom>
              <a:rect b="b" l="l" r="r" t="t"/>
              <a:pathLst>
                <a:path extrusionOk="0" h="1104" w="1659">
                  <a:moveTo>
                    <a:pt x="1" y="0"/>
                  </a:moveTo>
                  <a:lnTo>
                    <a:pt x="1" y="548"/>
                  </a:lnTo>
                  <a:cubicBezTo>
                    <a:pt x="1" y="854"/>
                    <a:pt x="250" y="1103"/>
                    <a:pt x="555" y="1103"/>
                  </a:cubicBezTo>
                  <a:lnTo>
                    <a:pt x="1103" y="1103"/>
                  </a:lnTo>
                  <a:cubicBezTo>
                    <a:pt x="1409" y="1103"/>
                    <a:pt x="1658" y="854"/>
                    <a:pt x="1658" y="548"/>
                  </a:cubicBezTo>
                  <a:lnTo>
                    <a:pt x="16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434725" y="4334486"/>
              <a:ext cx="54515" cy="14608"/>
            </a:xfrm>
            <a:custGeom>
              <a:rect b="b" l="l" r="r" t="t"/>
              <a:pathLst>
                <a:path extrusionOk="0" h="556" w="2075">
                  <a:moveTo>
                    <a:pt x="348" y="1"/>
                  </a:moveTo>
                  <a:cubicBezTo>
                    <a:pt x="1" y="21"/>
                    <a:pt x="1" y="535"/>
                    <a:pt x="348" y="555"/>
                  </a:cubicBezTo>
                  <a:lnTo>
                    <a:pt x="1728" y="555"/>
                  </a:lnTo>
                  <a:cubicBezTo>
                    <a:pt x="2075" y="535"/>
                    <a:pt x="2075" y="21"/>
                    <a:pt x="17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093603" y="4334460"/>
              <a:ext cx="62896" cy="14634"/>
            </a:xfrm>
            <a:custGeom>
              <a:rect b="b" l="l" r="r" t="t"/>
              <a:pathLst>
                <a:path extrusionOk="0" h="557" w="2394">
                  <a:moveTo>
                    <a:pt x="2025" y="1"/>
                  </a:moveTo>
                  <a:cubicBezTo>
                    <a:pt x="2018" y="1"/>
                    <a:pt x="2011" y="1"/>
                    <a:pt x="2005" y="2"/>
                  </a:cubicBezTo>
                  <a:lnTo>
                    <a:pt x="354" y="2"/>
                  </a:lnTo>
                  <a:cubicBezTo>
                    <a:pt x="0" y="22"/>
                    <a:pt x="0" y="536"/>
                    <a:pt x="354" y="556"/>
                  </a:cubicBezTo>
                  <a:lnTo>
                    <a:pt x="2005" y="556"/>
                  </a:lnTo>
                  <a:cubicBezTo>
                    <a:pt x="2011" y="557"/>
                    <a:pt x="2018" y="557"/>
                    <a:pt x="2025" y="557"/>
                  </a:cubicBezTo>
                  <a:cubicBezTo>
                    <a:pt x="2393" y="557"/>
                    <a:pt x="2393" y="1"/>
                    <a:pt x="20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284210" y="4146138"/>
              <a:ext cx="14424" cy="50417"/>
            </a:xfrm>
            <a:custGeom>
              <a:rect b="b" l="l" r="r" t="t"/>
              <a:pathLst>
                <a:path extrusionOk="0" h="1919" w="549">
                  <a:moveTo>
                    <a:pt x="277" y="1"/>
                  </a:moveTo>
                  <a:cubicBezTo>
                    <a:pt x="144" y="1"/>
                    <a:pt x="11" y="88"/>
                    <a:pt x="0" y="261"/>
                  </a:cubicBezTo>
                  <a:lnTo>
                    <a:pt x="0" y="1641"/>
                  </a:lnTo>
                  <a:cubicBezTo>
                    <a:pt x="0" y="1794"/>
                    <a:pt x="125" y="1919"/>
                    <a:pt x="278" y="1919"/>
                  </a:cubicBezTo>
                  <a:cubicBezTo>
                    <a:pt x="430" y="1919"/>
                    <a:pt x="548" y="1794"/>
                    <a:pt x="548" y="1641"/>
                  </a:cubicBezTo>
                  <a:lnTo>
                    <a:pt x="548" y="261"/>
                  </a:lnTo>
                  <a:cubicBezTo>
                    <a:pt x="541" y="88"/>
                    <a:pt x="410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4358561" y="4183813"/>
              <a:ext cx="29294" cy="33156"/>
            </a:xfrm>
            <a:custGeom>
              <a:rect b="b" l="l" r="r" t="t"/>
              <a:pathLst>
                <a:path extrusionOk="0" h="1262" w="1115">
                  <a:moveTo>
                    <a:pt x="745" y="0"/>
                  </a:moveTo>
                  <a:cubicBezTo>
                    <a:pt x="662" y="0"/>
                    <a:pt x="578" y="39"/>
                    <a:pt x="521" y="131"/>
                  </a:cubicBezTo>
                  <a:lnTo>
                    <a:pt x="104" y="852"/>
                  </a:lnTo>
                  <a:cubicBezTo>
                    <a:pt x="0" y="1033"/>
                    <a:pt x="132" y="1262"/>
                    <a:pt x="347" y="1262"/>
                  </a:cubicBezTo>
                  <a:cubicBezTo>
                    <a:pt x="444" y="1262"/>
                    <a:pt x="534" y="1213"/>
                    <a:pt x="583" y="1130"/>
                  </a:cubicBezTo>
                  <a:lnTo>
                    <a:pt x="999" y="409"/>
                  </a:lnTo>
                  <a:cubicBezTo>
                    <a:pt x="1114" y="193"/>
                    <a:pt x="931" y="0"/>
                    <a:pt x="7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4195277" y="4466505"/>
              <a:ext cx="29268" cy="33287"/>
            </a:xfrm>
            <a:custGeom>
              <a:rect b="b" l="l" r="r" t="t"/>
              <a:pathLst>
                <a:path extrusionOk="0" h="1267" w="1114">
                  <a:moveTo>
                    <a:pt x="748" y="1"/>
                  </a:moveTo>
                  <a:cubicBezTo>
                    <a:pt x="664" y="1"/>
                    <a:pt x="579" y="41"/>
                    <a:pt x="521" y="136"/>
                  </a:cubicBezTo>
                  <a:lnTo>
                    <a:pt x="105" y="850"/>
                  </a:lnTo>
                  <a:cubicBezTo>
                    <a:pt x="1" y="1038"/>
                    <a:pt x="132" y="1267"/>
                    <a:pt x="347" y="1267"/>
                  </a:cubicBezTo>
                  <a:cubicBezTo>
                    <a:pt x="444" y="1267"/>
                    <a:pt x="535" y="1211"/>
                    <a:pt x="583" y="1128"/>
                  </a:cubicBezTo>
                  <a:lnTo>
                    <a:pt x="999" y="413"/>
                  </a:lnTo>
                  <a:cubicBezTo>
                    <a:pt x="1114" y="194"/>
                    <a:pt x="933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4195172" y="4183813"/>
              <a:ext cx="29294" cy="33156"/>
            </a:xfrm>
            <a:custGeom>
              <a:rect b="b" l="l" r="r" t="t"/>
              <a:pathLst>
                <a:path extrusionOk="0" h="1262" w="1115">
                  <a:moveTo>
                    <a:pt x="366" y="0"/>
                  </a:moveTo>
                  <a:cubicBezTo>
                    <a:pt x="180" y="0"/>
                    <a:pt x="1" y="193"/>
                    <a:pt x="116" y="409"/>
                  </a:cubicBezTo>
                  <a:lnTo>
                    <a:pt x="525" y="1130"/>
                  </a:lnTo>
                  <a:cubicBezTo>
                    <a:pt x="573" y="1213"/>
                    <a:pt x="670" y="1262"/>
                    <a:pt x="768" y="1262"/>
                  </a:cubicBezTo>
                  <a:cubicBezTo>
                    <a:pt x="976" y="1262"/>
                    <a:pt x="1114" y="1033"/>
                    <a:pt x="1003" y="852"/>
                  </a:cubicBezTo>
                  <a:lnTo>
                    <a:pt x="594" y="131"/>
                  </a:lnTo>
                  <a:cubicBezTo>
                    <a:pt x="534" y="39"/>
                    <a:pt x="450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4358272" y="4466505"/>
              <a:ext cx="29294" cy="33287"/>
            </a:xfrm>
            <a:custGeom>
              <a:rect b="b" l="l" r="r" t="t"/>
              <a:pathLst>
                <a:path extrusionOk="0" h="1267" w="1115">
                  <a:moveTo>
                    <a:pt x="367" y="1"/>
                  </a:moveTo>
                  <a:cubicBezTo>
                    <a:pt x="182" y="1"/>
                    <a:pt x="1" y="194"/>
                    <a:pt x="115" y="413"/>
                  </a:cubicBezTo>
                  <a:lnTo>
                    <a:pt x="532" y="1128"/>
                  </a:lnTo>
                  <a:cubicBezTo>
                    <a:pt x="580" y="1211"/>
                    <a:pt x="670" y="1267"/>
                    <a:pt x="774" y="1267"/>
                  </a:cubicBezTo>
                  <a:cubicBezTo>
                    <a:pt x="982" y="1267"/>
                    <a:pt x="1114" y="1038"/>
                    <a:pt x="1010" y="850"/>
                  </a:cubicBezTo>
                  <a:lnTo>
                    <a:pt x="594" y="136"/>
                  </a:lnTo>
                  <a:cubicBezTo>
                    <a:pt x="536" y="41"/>
                    <a:pt x="451" y="1"/>
                    <a:pt x="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4412315" y="4410335"/>
              <a:ext cx="39934" cy="25668"/>
            </a:xfrm>
            <a:custGeom>
              <a:rect b="b" l="l" r="r" t="t"/>
              <a:pathLst>
                <a:path extrusionOk="0" h="977" w="1520">
                  <a:moveTo>
                    <a:pt x="408" y="1"/>
                  </a:moveTo>
                  <a:cubicBezTo>
                    <a:pt x="158" y="1"/>
                    <a:pt x="0" y="375"/>
                    <a:pt x="285" y="526"/>
                  </a:cubicBezTo>
                  <a:lnTo>
                    <a:pt x="999" y="942"/>
                  </a:lnTo>
                  <a:cubicBezTo>
                    <a:pt x="1041" y="963"/>
                    <a:pt x="1090" y="977"/>
                    <a:pt x="1138" y="977"/>
                  </a:cubicBezTo>
                  <a:cubicBezTo>
                    <a:pt x="1422" y="977"/>
                    <a:pt x="1520" y="602"/>
                    <a:pt x="1277" y="464"/>
                  </a:cubicBezTo>
                  <a:lnTo>
                    <a:pt x="562" y="48"/>
                  </a:lnTo>
                  <a:cubicBezTo>
                    <a:pt x="509" y="15"/>
                    <a:pt x="457" y="1"/>
                    <a:pt x="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4130306" y="4247340"/>
              <a:ext cx="39304" cy="25589"/>
            </a:xfrm>
            <a:custGeom>
              <a:rect b="b" l="l" r="r" t="t"/>
              <a:pathLst>
                <a:path extrusionOk="0" h="974" w="1496">
                  <a:moveTo>
                    <a:pt x="397" y="1"/>
                  </a:moveTo>
                  <a:cubicBezTo>
                    <a:pt x="153" y="1"/>
                    <a:pt x="0" y="356"/>
                    <a:pt x="254" y="515"/>
                  </a:cubicBezTo>
                  <a:lnTo>
                    <a:pt x="975" y="931"/>
                  </a:lnTo>
                  <a:cubicBezTo>
                    <a:pt x="1017" y="959"/>
                    <a:pt x="1066" y="966"/>
                    <a:pt x="1114" y="973"/>
                  </a:cubicBezTo>
                  <a:lnTo>
                    <a:pt x="1114" y="966"/>
                  </a:lnTo>
                  <a:cubicBezTo>
                    <a:pt x="1398" y="966"/>
                    <a:pt x="1496" y="592"/>
                    <a:pt x="1253" y="453"/>
                  </a:cubicBezTo>
                  <a:lnTo>
                    <a:pt x="531" y="37"/>
                  </a:lnTo>
                  <a:cubicBezTo>
                    <a:pt x="485" y="12"/>
                    <a:pt x="439" y="1"/>
                    <a:pt x="3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4413418" y="4247182"/>
              <a:ext cx="39908" cy="25747"/>
            </a:xfrm>
            <a:custGeom>
              <a:rect b="b" l="l" r="r" t="t"/>
              <a:pathLst>
                <a:path extrusionOk="0" h="980" w="1519">
                  <a:moveTo>
                    <a:pt x="1114" y="0"/>
                  </a:moveTo>
                  <a:cubicBezTo>
                    <a:pt x="1064" y="0"/>
                    <a:pt x="1011" y="15"/>
                    <a:pt x="957" y="50"/>
                  </a:cubicBezTo>
                  <a:lnTo>
                    <a:pt x="243" y="459"/>
                  </a:lnTo>
                  <a:cubicBezTo>
                    <a:pt x="0" y="605"/>
                    <a:pt x="97" y="972"/>
                    <a:pt x="382" y="979"/>
                  </a:cubicBezTo>
                  <a:cubicBezTo>
                    <a:pt x="430" y="979"/>
                    <a:pt x="479" y="965"/>
                    <a:pt x="520" y="937"/>
                  </a:cubicBezTo>
                  <a:lnTo>
                    <a:pt x="1235" y="528"/>
                  </a:lnTo>
                  <a:cubicBezTo>
                    <a:pt x="1518" y="378"/>
                    <a:pt x="1363" y="0"/>
                    <a:pt x="1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4130595" y="4410624"/>
              <a:ext cx="39304" cy="25379"/>
            </a:xfrm>
            <a:custGeom>
              <a:rect b="b" l="l" r="r" t="t"/>
              <a:pathLst>
                <a:path extrusionOk="0" h="966" w="1496">
                  <a:moveTo>
                    <a:pt x="1099" y="1"/>
                  </a:moveTo>
                  <a:cubicBezTo>
                    <a:pt x="1056" y="1"/>
                    <a:pt x="1011" y="12"/>
                    <a:pt x="964" y="37"/>
                  </a:cubicBezTo>
                  <a:lnTo>
                    <a:pt x="243" y="453"/>
                  </a:lnTo>
                  <a:cubicBezTo>
                    <a:pt x="0" y="598"/>
                    <a:pt x="104" y="966"/>
                    <a:pt x="382" y="966"/>
                  </a:cubicBezTo>
                  <a:cubicBezTo>
                    <a:pt x="430" y="966"/>
                    <a:pt x="479" y="952"/>
                    <a:pt x="520" y="931"/>
                  </a:cubicBezTo>
                  <a:lnTo>
                    <a:pt x="1242" y="515"/>
                  </a:lnTo>
                  <a:cubicBezTo>
                    <a:pt x="1496" y="356"/>
                    <a:pt x="1343" y="1"/>
                    <a:pt x="10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4255231" y="4494118"/>
              <a:ext cx="72565" cy="50864"/>
            </a:xfrm>
            <a:custGeom>
              <a:rect b="b" l="l" r="r" t="t"/>
              <a:pathLst>
                <a:path extrusionOk="0" h="1936" w="2762">
                  <a:moveTo>
                    <a:pt x="1" y="1"/>
                  </a:moveTo>
                  <a:lnTo>
                    <a:pt x="1" y="1381"/>
                  </a:lnTo>
                  <a:cubicBezTo>
                    <a:pt x="1" y="1686"/>
                    <a:pt x="243" y="1936"/>
                    <a:pt x="549" y="1936"/>
                  </a:cubicBezTo>
                  <a:lnTo>
                    <a:pt x="2206" y="1936"/>
                  </a:lnTo>
                  <a:cubicBezTo>
                    <a:pt x="2511" y="1936"/>
                    <a:pt x="2761" y="1686"/>
                    <a:pt x="2761" y="1381"/>
                  </a:cubicBezTo>
                  <a:lnTo>
                    <a:pt x="27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4247954" y="4494118"/>
              <a:ext cx="87120" cy="14608"/>
            </a:xfrm>
            <a:custGeom>
              <a:rect b="b" l="l" r="r" t="t"/>
              <a:pathLst>
                <a:path extrusionOk="0" h="556" w="3316">
                  <a:moveTo>
                    <a:pt x="278" y="1"/>
                  </a:moveTo>
                  <a:cubicBezTo>
                    <a:pt x="125" y="1"/>
                    <a:pt x="0" y="125"/>
                    <a:pt x="0" y="278"/>
                  </a:cubicBezTo>
                  <a:cubicBezTo>
                    <a:pt x="0" y="431"/>
                    <a:pt x="125" y="556"/>
                    <a:pt x="278" y="556"/>
                  </a:cubicBezTo>
                  <a:lnTo>
                    <a:pt x="3038" y="556"/>
                  </a:lnTo>
                  <a:cubicBezTo>
                    <a:pt x="3191" y="556"/>
                    <a:pt x="3316" y="431"/>
                    <a:pt x="3316" y="278"/>
                  </a:cubicBezTo>
                  <a:cubicBezTo>
                    <a:pt x="3316" y="125"/>
                    <a:pt x="3191" y="1"/>
                    <a:pt x="3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5" name="Google Shape;6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9625" y="1371550"/>
            <a:ext cx="3252706" cy="3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2"/>
          <p:cNvSpPr/>
          <p:nvPr/>
        </p:nvSpPr>
        <p:spPr>
          <a:xfrm>
            <a:off x="5695050" y="1009250"/>
            <a:ext cx="2495100" cy="249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p42"/>
          <p:cNvSpPr/>
          <p:nvPr/>
        </p:nvSpPr>
        <p:spPr>
          <a:xfrm>
            <a:off x="1508700" y="2097632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2"/>
          <p:cNvSpPr txBox="1"/>
          <p:nvPr>
            <p:ph type="title"/>
          </p:nvPr>
        </p:nvSpPr>
        <p:spPr>
          <a:xfrm>
            <a:off x="1508700" y="1668335"/>
            <a:ext cx="38661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Thank you!</a:t>
            </a:r>
            <a:endParaRPr sz="4000"/>
          </a:p>
        </p:txBody>
      </p:sp>
      <p:sp>
        <p:nvSpPr>
          <p:cNvPr id="663" name="Google Shape;663;p42"/>
          <p:cNvSpPr txBox="1"/>
          <p:nvPr>
            <p:ph idx="1" type="subTitle"/>
          </p:nvPr>
        </p:nvSpPr>
        <p:spPr>
          <a:xfrm>
            <a:off x="1508699" y="2466428"/>
            <a:ext cx="38661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highlight>
                  <a:schemeClr val="accent6"/>
                </a:highlight>
              </a:rPr>
              <a:t>Any questions?</a:t>
            </a:r>
            <a:endParaRPr>
              <a:highlight>
                <a:schemeClr val="accent6"/>
              </a:highlight>
            </a:endParaRPr>
          </a:p>
        </p:txBody>
      </p:sp>
      <p:pic>
        <p:nvPicPr>
          <p:cNvPr id="664" name="Google Shape;6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125" y="1018775"/>
            <a:ext cx="2494949" cy="24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849" y="4304649"/>
            <a:ext cx="1160274" cy="82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9525" y="4639538"/>
            <a:ext cx="1537401" cy="3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42"/>
          <p:cNvSpPr txBox="1"/>
          <p:nvPr/>
        </p:nvSpPr>
        <p:spPr>
          <a:xfrm>
            <a:off x="1508700" y="293582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chemeClr val="lt1"/>
              </a:highlight>
            </a:endParaRPr>
          </a:p>
        </p:txBody>
      </p:sp>
      <p:sp>
        <p:nvSpPr>
          <p:cNvPr id="668" name="Google Shape;668;p42"/>
          <p:cNvSpPr txBox="1"/>
          <p:nvPr/>
        </p:nvSpPr>
        <p:spPr>
          <a:xfrm>
            <a:off x="1516375" y="28596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</a:t>
            </a:r>
            <a:r>
              <a:rPr lang="en" sz="1000"/>
              <a:t>Rabii et al. (2021, October). Revealing game dynamics via word embeddings of gameplay data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/>
          <p:nvPr/>
        </p:nvSpPr>
        <p:spPr>
          <a:xfrm>
            <a:off x="796209" y="1312365"/>
            <a:ext cx="613800" cy="58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1</a:t>
            </a:r>
            <a:endParaRPr sz="3000">
              <a:solidFill>
                <a:schemeClr val="lt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4626609" y="1312365"/>
            <a:ext cx="613800" cy="58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2</a:t>
            </a:r>
            <a:endParaRPr sz="3000">
              <a:solidFill>
                <a:schemeClr val="lt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796209" y="2200573"/>
            <a:ext cx="613800" cy="58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4626609" y="2210473"/>
            <a:ext cx="590700" cy="5700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4</a:t>
            </a:r>
            <a:endParaRPr sz="3000">
              <a:solidFill>
                <a:schemeClr val="lt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79" name="Google Shape;179;p25"/>
          <p:cNvSpPr txBox="1"/>
          <p:nvPr>
            <p:ph idx="4" type="subTitle"/>
          </p:nvPr>
        </p:nvSpPr>
        <p:spPr>
          <a:xfrm>
            <a:off x="5334375" y="1269182"/>
            <a:ext cx="20796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Data Architecture</a:t>
            </a:r>
            <a:endParaRPr/>
          </a:p>
        </p:txBody>
      </p:sp>
      <p:sp>
        <p:nvSpPr>
          <p:cNvPr id="180" name="Google Shape;180;p25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81" name="Google Shape;181;p25"/>
          <p:cNvSpPr txBox="1"/>
          <p:nvPr>
            <p:ph idx="1" type="subTitle"/>
          </p:nvPr>
        </p:nvSpPr>
        <p:spPr>
          <a:xfrm>
            <a:off x="1577250" y="1382415"/>
            <a:ext cx="25608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82" name="Google Shape;182;p25"/>
          <p:cNvSpPr txBox="1"/>
          <p:nvPr>
            <p:ph idx="8" type="subTitle"/>
          </p:nvPr>
        </p:nvSpPr>
        <p:spPr>
          <a:xfrm>
            <a:off x="1577250" y="2270623"/>
            <a:ext cx="2854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Analytical goals</a:t>
            </a:r>
            <a:endParaRPr/>
          </a:p>
        </p:txBody>
      </p:sp>
      <p:sp>
        <p:nvSpPr>
          <p:cNvPr id="183" name="Google Shape;183;p25"/>
          <p:cNvSpPr txBox="1"/>
          <p:nvPr>
            <p:ph idx="14" type="subTitle"/>
          </p:nvPr>
        </p:nvSpPr>
        <p:spPr>
          <a:xfrm>
            <a:off x="5334375" y="2134273"/>
            <a:ext cx="25419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Implemented Data Value Chain</a:t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796209" y="3023197"/>
            <a:ext cx="613800" cy="58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5</a:t>
            </a:r>
            <a:endParaRPr sz="3000">
              <a:solidFill>
                <a:schemeClr val="lt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5" name="Google Shape;185;p25"/>
          <p:cNvSpPr txBox="1"/>
          <p:nvPr>
            <p:ph idx="1" type="subTitle"/>
          </p:nvPr>
        </p:nvSpPr>
        <p:spPr>
          <a:xfrm>
            <a:off x="1591200" y="2970247"/>
            <a:ext cx="2854200" cy="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Model Implementation</a:t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4626609" y="3023197"/>
            <a:ext cx="613800" cy="58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6</a:t>
            </a:r>
            <a:endParaRPr sz="3000">
              <a:solidFill>
                <a:schemeClr val="lt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5334375" y="3112597"/>
            <a:ext cx="16935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796209" y="3839493"/>
            <a:ext cx="613800" cy="58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7</a:t>
            </a:r>
            <a:endParaRPr sz="3000">
              <a:solidFill>
                <a:schemeClr val="lt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1577250" y="3938049"/>
            <a:ext cx="2560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Use of LLMS</a:t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4626609" y="3839493"/>
            <a:ext cx="613800" cy="5898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3000">
                <a:solidFill>
                  <a:schemeClr val="lt2"/>
                </a:solidFill>
                <a:latin typeface="Poppins Black"/>
                <a:ea typeface="Poppins Black"/>
                <a:cs typeface="Poppins Black"/>
                <a:sym typeface="Poppins Black"/>
              </a:rPr>
              <a:t>8</a:t>
            </a:r>
            <a:endParaRPr sz="3000">
              <a:solidFill>
                <a:schemeClr val="lt2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191" name="Google Shape;191;p25"/>
          <p:cNvSpPr txBox="1"/>
          <p:nvPr>
            <p:ph idx="1" type="subTitle"/>
          </p:nvPr>
        </p:nvSpPr>
        <p:spPr>
          <a:xfrm>
            <a:off x="5334375" y="3938050"/>
            <a:ext cx="1693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Conclusions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/>
          <p:nvPr/>
        </p:nvSpPr>
        <p:spPr>
          <a:xfrm>
            <a:off x="385202" y="899775"/>
            <a:ext cx="2169000" cy="2042700"/>
          </a:xfrm>
          <a:prstGeom prst="foldedCorner">
            <a:avLst>
              <a:gd fmla="val 16667" name="adj"/>
            </a:avLst>
          </a:prstGeom>
          <a:solidFill>
            <a:srgbClr val="EFF1F3"/>
          </a:solidFill>
          <a:ln cap="flat" cmpd="sng" w="9525">
            <a:solidFill>
              <a:srgbClr val="BEC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6"/>
          <p:cNvSpPr/>
          <p:nvPr/>
        </p:nvSpPr>
        <p:spPr>
          <a:xfrm flipH="1">
            <a:off x="5099290" y="2317386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6"/>
          <p:cNvSpPr txBox="1"/>
          <p:nvPr>
            <p:ph type="title"/>
          </p:nvPr>
        </p:nvSpPr>
        <p:spPr>
          <a:xfrm>
            <a:off x="4697872" y="1706255"/>
            <a:ext cx="3677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6355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AutoNum type="arabicPeriod"/>
            </a:pPr>
            <a:r>
              <a:rPr lang="en" sz="3700"/>
              <a:t>Motivation</a:t>
            </a:r>
            <a:endParaRPr sz="3700"/>
          </a:p>
        </p:txBody>
      </p:sp>
      <p:sp>
        <p:nvSpPr>
          <p:cNvPr id="200" name="Google Shape;200;p26"/>
          <p:cNvSpPr txBox="1"/>
          <p:nvPr>
            <p:ph idx="1" type="subTitle"/>
          </p:nvPr>
        </p:nvSpPr>
        <p:spPr>
          <a:xfrm flipH="1">
            <a:off x="4268825" y="2701200"/>
            <a:ext cx="41625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Analyze the best strategies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Predict the winner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77" y="1003700"/>
            <a:ext cx="2154475" cy="20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6200" y="1706250"/>
            <a:ext cx="3857200" cy="38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6"/>
          <p:cNvGrpSpPr/>
          <p:nvPr/>
        </p:nvGrpSpPr>
        <p:grpSpPr>
          <a:xfrm>
            <a:off x="1032223" y="1076144"/>
            <a:ext cx="502272" cy="331744"/>
            <a:chOff x="7960705" y="3736235"/>
            <a:chExt cx="378902" cy="264064"/>
          </a:xfrm>
        </p:grpSpPr>
        <p:sp>
          <p:nvSpPr>
            <p:cNvPr id="204" name="Google Shape;204;p26"/>
            <p:cNvSpPr/>
            <p:nvPr/>
          </p:nvSpPr>
          <p:spPr>
            <a:xfrm>
              <a:off x="7960705" y="3736235"/>
              <a:ext cx="378902" cy="235638"/>
            </a:xfrm>
            <a:custGeom>
              <a:rect b="b" l="l" r="r" t="t"/>
              <a:pathLst>
                <a:path extrusionOk="0" h="8969" w="14422">
                  <a:moveTo>
                    <a:pt x="7319" y="0"/>
                  </a:moveTo>
                  <a:cubicBezTo>
                    <a:pt x="6514" y="0"/>
                    <a:pt x="6112" y="964"/>
                    <a:pt x="6674" y="1533"/>
                  </a:cubicBezTo>
                  <a:lnTo>
                    <a:pt x="3691" y="4821"/>
                  </a:lnTo>
                  <a:lnTo>
                    <a:pt x="1888" y="3274"/>
                  </a:lnTo>
                  <a:cubicBezTo>
                    <a:pt x="1888" y="3232"/>
                    <a:pt x="1895" y="3198"/>
                    <a:pt x="1895" y="3163"/>
                  </a:cubicBezTo>
                  <a:cubicBezTo>
                    <a:pt x="1895" y="2670"/>
                    <a:pt x="1489" y="2334"/>
                    <a:pt x="1059" y="2334"/>
                  </a:cubicBezTo>
                  <a:cubicBezTo>
                    <a:pt x="879" y="2334"/>
                    <a:pt x="695" y="2394"/>
                    <a:pt x="535" y="2525"/>
                  </a:cubicBezTo>
                  <a:cubicBezTo>
                    <a:pt x="1" y="2976"/>
                    <a:pt x="223" y="3850"/>
                    <a:pt x="917" y="3974"/>
                  </a:cubicBezTo>
                  <a:lnTo>
                    <a:pt x="917" y="8760"/>
                  </a:lnTo>
                  <a:cubicBezTo>
                    <a:pt x="917" y="8871"/>
                    <a:pt x="1007" y="8969"/>
                    <a:pt x="1125" y="8969"/>
                  </a:cubicBezTo>
                  <a:lnTo>
                    <a:pt x="13506" y="8969"/>
                  </a:lnTo>
                  <a:cubicBezTo>
                    <a:pt x="13624" y="8969"/>
                    <a:pt x="13714" y="8871"/>
                    <a:pt x="13714" y="8760"/>
                  </a:cubicBezTo>
                  <a:lnTo>
                    <a:pt x="13714" y="3974"/>
                  </a:lnTo>
                  <a:cubicBezTo>
                    <a:pt x="14130" y="3891"/>
                    <a:pt x="14421" y="3510"/>
                    <a:pt x="14380" y="3087"/>
                  </a:cubicBezTo>
                  <a:cubicBezTo>
                    <a:pt x="14345" y="2664"/>
                    <a:pt x="13991" y="2338"/>
                    <a:pt x="13561" y="2338"/>
                  </a:cubicBezTo>
                  <a:cubicBezTo>
                    <a:pt x="13062" y="2338"/>
                    <a:pt x="12680" y="2775"/>
                    <a:pt x="12743" y="3274"/>
                  </a:cubicBezTo>
                  <a:lnTo>
                    <a:pt x="10939" y="4821"/>
                  </a:lnTo>
                  <a:lnTo>
                    <a:pt x="7957" y="1533"/>
                  </a:lnTo>
                  <a:cubicBezTo>
                    <a:pt x="8519" y="964"/>
                    <a:pt x="8116" y="0"/>
                    <a:pt x="7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8295653" y="3797450"/>
              <a:ext cx="43034" cy="174423"/>
            </a:xfrm>
            <a:custGeom>
              <a:rect b="b" l="l" r="r" t="t"/>
              <a:pathLst>
                <a:path extrusionOk="0" h="6639" w="1638">
                  <a:moveTo>
                    <a:pt x="812" y="0"/>
                  </a:moveTo>
                  <a:cubicBezTo>
                    <a:pt x="414" y="0"/>
                    <a:pt x="68" y="287"/>
                    <a:pt x="1" y="687"/>
                  </a:cubicBezTo>
                  <a:lnTo>
                    <a:pt x="1" y="6639"/>
                  </a:lnTo>
                  <a:lnTo>
                    <a:pt x="757" y="6639"/>
                  </a:lnTo>
                  <a:cubicBezTo>
                    <a:pt x="868" y="6632"/>
                    <a:pt x="965" y="6541"/>
                    <a:pt x="965" y="6430"/>
                  </a:cubicBezTo>
                  <a:lnTo>
                    <a:pt x="965" y="1644"/>
                  </a:lnTo>
                  <a:cubicBezTo>
                    <a:pt x="1325" y="1575"/>
                    <a:pt x="1596" y="1284"/>
                    <a:pt x="1631" y="923"/>
                  </a:cubicBezTo>
                  <a:lnTo>
                    <a:pt x="1638" y="743"/>
                  </a:lnTo>
                  <a:cubicBezTo>
                    <a:pt x="1589" y="334"/>
                    <a:pt x="1256" y="14"/>
                    <a:pt x="840" y="1"/>
                  </a:cubicBezTo>
                  <a:cubicBezTo>
                    <a:pt x="831" y="0"/>
                    <a:pt x="821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8109407" y="3875821"/>
              <a:ext cx="76033" cy="64972"/>
            </a:xfrm>
            <a:custGeom>
              <a:rect b="b" l="l" r="r" t="t"/>
              <a:pathLst>
                <a:path extrusionOk="0" h="2473" w="2894">
                  <a:moveTo>
                    <a:pt x="1659" y="0"/>
                  </a:moveTo>
                  <a:cubicBezTo>
                    <a:pt x="556" y="0"/>
                    <a:pt x="1" y="1332"/>
                    <a:pt x="785" y="2109"/>
                  </a:cubicBezTo>
                  <a:cubicBezTo>
                    <a:pt x="1036" y="2360"/>
                    <a:pt x="1346" y="2473"/>
                    <a:pt x="1649" y="2473"/>
                  </a:cubicBezTo>
                  <a:cubicBezTo>
                    <a:pt x="2284" y="2473"/>
                    <a:pt x="2893" y="1981"/>
                    <a:pt x="2893" y="1235"/>
                  </a:cubicBezTo>
                  <a:cubicBezTo>
                    <a:pt x="2893" y="555"/>
                    <a:pt x="2338" y="0"/>
                    <a:pt x="1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7961624" y="3897495"/>
              <a:ext cx="50496" cy="43245"/>
            </a:xfrm>
            <a:custGeom>
              <a:rect b="b" l="l" r="r" t="t"/>
              <a:pathLst>
                <a:path extrusionOk="0" h="1646" w="1922">
                  <a:moveTo>
                    <a:pt x="1103" y="1"/>
                  </a:moveTo>
                  <a:cubicBezTo>
                    <a:pt x="368" y="1"/>
                    <a:pt x="1" y="881"/>
                    <a:pt x="521" y="1402"/>
                  </a:cubicBezTo>
                  <a:cubicBezTo>
                    <a:pt x="689" y="1570"/>
                    <a:pt x="895" y="1645"/>
                    <a:pt x="1097" y="1645"/>
                  </a:cubicBezTo>
                  <a:cubicBezTo>
                    <a:pt x="1519" y="1645"/>
                    <a:pt x="1922" y="1316"/>
                    <a:pt x="1922" y="819"/>
                  </a:cubicBezTo>
                  <a:cubicBezTo>
                    <a:pt x="1922" y="368"/>
                    <a:pt x="1554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8037447" y="3897495"/>
              <a:ext cx="50496" cy="43245"/>
            </a:xfrm>
            <a:custGeom>
              <a:rect b="b" l="l" r="r" t="t"/>
              <a:pathLst>
                <a:path extrusionOk="0" h="1646" w="1922">
                  <a:moveTo>
                    <a:pt x="1103" y="1"/>
                  </a:moveTo>
                  <a:cubicBezTo>
                    <a:pt x="368" y="1"/>
                    <a:pt x="0" y="881"/>
                    <a:pt x="520" y="1402"/>
                  </a:cubicBezTo>
                  <a:cubicBezTo>
                    <a:pt x="686" y="1570"/>
                    <a:pt x="892" y="1645"/>
                    <a:pt x="1094" y="1645"/>
                  </a:cubicBezTo>
                  <a:cubicBezTo>
                    <a:pt x="1515" y="1645"/>
                    <a:pt x="1921" y="1316"/>
                    <a:pt x="1921" y="819"/>
                  </a:cubicBezTo>
                  <a:cubicBezTo>
                    <a:pt x="1921" y="368"/>
                    <a:pt x="1554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8286352" y="3897495"/>
              <a:ext cx="50522" cy="43245"/>
            </a:xfrm>
            <a:custGeom>
              <a:rect b="b" l="l" r="r" t="t"/>
              <a:pathLst>
                <a:path extrusionOk="0" h="1646" w="1923">
                  <a:moveTo>
                    <a:pt x="1104" y="1"/>
                  </a:moveTo>
                  <a:cubicBezTo>
                    <a:pt x="369" y="1"/>
                    <a:pt x="1" y="881"/>
                    <a:pt x="521" y="1402"/>
                  </a:cubicBezTo>
                  <a:cubicBezTo>
                    <a:pt x="687" y="1570"/>
                    <a:pt x="893" y="1645"/>
                    <a:pt x="1094" y="1645"/>
                  </a:cubicBezTo>
                  <a:cubicBezTo>
                    <a:pt x="1516" y="1645"/>
                    <a:pt x="1922" y="1316"/>
                    <a:pt x="1922" y="819"/>
                  </a:cubicBezTo>
                  <a:cubicBezTo>
                    <a:pt x="1922" y="368"/>
                    <a:pt x="1555" y="1"/>
                    <a:pt x="1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8210556" y="3897495"/>
              <a:ext cx="50496" cy="43245"/>
            </a:xfrm>
            <a:custGeom>
              <a:rect b="b" l="l" r="r" t="t"/>
              <a:pathLst>
                <a:path extrusionOk="0" h="1646" w="1922">
                  <a:moveTo>
                    <a:pt x="1103" y="1"/>
                  </a:moveTo>
                  <a:cubicBezTo>
                    <a:pt x="368" y="1"/>
                    <a:pt x="0" y="881"/>
                    <a:pt x="521" y="1402"/>
                  </a:cubicBezTo>
                  <a:cubicBezTo>
                    <a:pt x="689" y="1570"/>
                    <a:pt x="895" y="1645"/>
                    <a:pt x="1097" y="1645"/>
                  </a:cubicBezTo>
                  <a:cubicBezTo>
                    <a:pt x="1519" y="1645"/>
                    <a:pt x="1922" y="1316"/>
                    <a:pt x="1922" y="819"/>
                  </a:cubicBezTo>
                  <a:cubicBezTo>
                    <a:pt x="1922" y="368"/>
                    <a:pt x="1554" y="1"/>
                    <a:pt x="1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8143666" y="3875821"/>
              <a:ext cx="44138" cy="64919"/>
            </a:xfrm>
            <a:custGeom>
              <a:rect b="b" l="l" r="r" t="t"/>
              <a:pathLst>
                <a:path extrusionOk="0" h="2471" w="1680">
                  <a:moveTo>
                    <a:pt x="355" y="0"/>
                  </a:moveTo>
                  <a:cubicBezTo>
                    <a:pt x="230" y="0"/>
                    <a:pt x="112" y="14"/>
                    <a:pt x="1" y="49"/>
                  </a:cubicBezTo>
                  <a:cubicBezTo>
                    <a:pt x="1173" y="402"/>
                    <a:pt x="1173" y="2067"/>
                    <a:pt x="1" y="2421"/>
                  </a:cubicBezTo>
                  <a:cubicBezTo>
                    <a:pt x="117" y="2454"/>
                    <a:pt x="233" y="2470"/>
                    <a:pt x="348" y="2470"/>
                  </a:cubicBezTo>
                  <a:cubicBezTo>
                    <a:pt x="944" y="2470"/>
                    <a:pt x="1481" y="2038"/>
                    <a:pt x="1568" y="1415"/>
                  </a:cubicBezTo>
                  <a:cubicBezTo>
                    <a:pt x="1679" y="666"/>
                    <a:pt x="1104" y="0"/>
                    <a:pt x="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7981302" y="3897495"/>
              <a:ext cx="33392" cy="43192"/>
            </a:xfrm>
            <a:custGeom>
              <a:rect b="b" l="l" r="r" t="t"/>
              <a:pathLst>
                <a:path extrusionOk="0" h="1644" w="1271">
                  <a:moveTo>
                    <a:pt x="354" y="1"/>
                  </a:moveTo>
                  <a:cubicBezTo>
                    <a:pt x="230" y="1"/>
                    <a:pt x="112" y="28"/>
                    <a:pt x="1" y="77"/>
                  </a:cubicBezTo>
                  <a:cubicBezTo>
                    <a:pt x="625" y="375"/>
                    <a:pt x="625" y="1263"/>
                    <a:pt x="1" y="1561"/>
                  </a:cubicBezTo>
                  <a:cubicBezTo>
                    <a:pt x="116" y="1617"/>
                    <a:pt x="237" y="1643"/>
                    <a:pt x="355" y="1643"/>
                  </a:cubicBezTo>
                  <a:cubicBezTo>
                    <a:pt x="723" y="1643"/>
                    <a:pt x="1068" y="1393"/>
                    <a:pt x="1152" y="999"/>
                  </a:cubicBezTo>
                  <a:cubicBezTo>
                    <a:pt x="1270" y="486"/>
                    <a:pt x="882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8057125" y="3897495"/>
              <a:ext cx="33366" cy="43192"/>
            </a:xfrm>
            <a:custGeom>
              <a:rect b="b" l="l" r="r" t="t"/>
              <a:pathLst>
                <a:path extrusionOk="0" h="1644" w="1270">
                  <a:moveTo>
                    <a:pt x="354" y="1"/>
                  </a:moveTo>
                  <a:cubicBezTo>
                    <a:pt x="229" y="1"/>
                    <a:pt x="104" y="28"/>
                    <a:pt x="0" y="77"/>
                  </a:cubicBezTo>
                  <a:cubicBezTo>
                    <a:pt x="624" y="375"/>
                    <a:pt x="624" y="1263"/>
                    <a:pt x="0" y="1561"/>
                  </a:cubicBezTo>
                  <a:cubicBezTo>
                    <a:pt x="115" y="1617"/>
                    <a:pt x="236" y="1643"/>
                    <a:pt x="354" y="1643"/>
                  </a:cubicBezTo>
                  <a:cubicBezTo>
                    <a:pt x="720" y="1643"/>
                    <a:pt x="1062" y="1393"/>
                    <a:pt x="1152" y="999"/>
                  </a:cubicBezTo>
                  <a:cubicBezTo>
                    <a:pt x="1270" y="486"/>
                    <a:pt x="881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8306057" y="3897495"/>
              <a:ext cx="33366" cy="43192"/>
            </a:xfrm>
            <a:custGeom>
              <a:rect b="b" l="l" r="r" t="t"/>
              <a:pathLst>
                <a:path extrusionOk="0" h="1644" w="1270">
                  <a:moveTo>
                    <a:pt x="354" y="1"/>
                  </a:moveTo>
                  <a:cubicBezTo>
                    <a:pt x="229" y="1"/>
                    <a:pt x="104" y="28"/>
                    <a:pt x="0" y="77"/>
                  </a:cubicBezTo>
                  <a:cubicBezTo>
                    <a:pt x="624" y="375"/>
                    <a:pt x="624" y="1263"/>
                    <a:pt x="0" y="1561"/>
                  </a:cubicBezTo>
                  <a:cubicBezTo>
                    <a:pt x="115" y="1617"/>
                    <a:pt x="236" y="1643"/>
                    <a:pt x="354" y="1643"/>
                  </a:cubicBezTo>
                  <a:cubicBezTo>
                    <a:pt x="719" y="1643"/>
                    <a:pt x="1062" y="1393"/>
                    <a:pt x="1151" y="999"/>
                  </a:cubicBezTo>
                  <a:cubicBezTo>
                    <a:pt x="1269" y="486"/>
                    <a:pt x="881" y="1"/>
                    <a:pt x="3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8230234" y="3897495"/>
              <a:ext cx="33366" cy="43192"/>
            </a:xfrm>
            <a:custGeom>
              <a:rect b="b" l="l" r="r" t="t"/>
              <a:pathLst>
                <a:path extrusionOk="0" h="1644" w="1270">
                  <a:moveTo>
                    <a:pt x="354" y="1"/>
                  </a:moveTo>
                  <a:cubicBezTo>
                    <a:pt x="229" y="1"/>
                    <a:pt x="112" y="28"/>
                    <a:pt x="1" y="77"/>
                  </a:cubicBezTo>
                  <a:cubicBezTo>
                    <a:pt x="625" y="375"/>
                    <a:pt x="625" y="1263"/>
                    <a:pt x="1" y="1561"/>
                  </a:cubicBezTo>
                  <a:cubicBezTo>
                    <a:pt x="116" y="1617"/>
                    <a:pt x="237" y="1643"/>
                    <a:pt x="355" y="1643"/>
                  </a:cubicBezTo>
                  <a:cubicBezTo>
                    <a:pt x="723" y="1643"/>
                    <a:pt x="1068" y="1393"/>
                    <a:pt x="1152" y="999"/>
                  </a:cubicBezTo>
                  <a:cubicBezTo>
                    <a:pt x="1270" y="486"/>
                    <a:pt x="881" y="1"/>
                    <a:pt x="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7970373" y="3960733"/>
              <a:ext cx="365030" cy="39566"/>
            </a:xfrm>
            <a:custGeom>
              <a:rect b="b" l="l" r="r" t="t"/>
              <a:pathLst>
                <a:path extrusionOk="0" h="1506" w="13894">
                  <a:moveTo>
                    <a:pt x="757" y="0"/>
                  </a:moveTo>
                  <a:cubicBezTo>
                    <a:pt x="340" y="0"/>
                    <a:pt x="1" y="340"/>
                    <a:pt x="1" y="756"/>
                  </a:cubicBezTo>
                  <a:cubicBezTo>
                    <a:pt x="1" y="1173"/>
                    <a:pt x="340" y="1506"/>
                    <a:pt x="757" y="1506"/>
                  </a:cubicBezTo>
                  <a:lnTo>
                    <a:pt x="13138" y="1506"/>
                  </a:lnTo>
                  <a:cubicBezTo>
                    <a:pt x="13554" y="1506"/>
                    <a:pt x="13894" y="1173"/>
                    <a:pt x="13894" y="756"/>
                  </a:cubicBezTo>
                  <a:cubicBezTo>
                    <a:pt x="13894" y="340"/>
                    <a:pt x="13554" y="0"/>
                    <a:pt x="13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8291108" y="3960733"/>
              <a:ext cx="44295" cy="39566"/>
            </a:xfrm>
            <a:custGeom>
              <a:rect b="b" l="l" r="r" t="t"/>
              <a:pathLst>
                <a:path extrusionOk="0" h="1506" w="1686">
                  <a:moveTo>
                    <a:pt x="0" y="0"/>
                  </a:moveTo>
                  <a:cubicBezTo>
                    <a:pt x="416" y="0"/>
                    <a:pt x="749" y="340"/>
                    <a:pt x="749" y="756"/>
                  </a:cubicBezTo>
                  <a:cubicBezTo>
                    <a:pt x="749" y="1173"/>
                    <a:pt x="416" y="1506"/>
                    <a:pt x="0" y="1506"/>
                  </a:cubicBezTo>
                  <a:lnTo>
                    <a:pt x="930" y="1506"/>
                  </a:lnTo>
                  <a:cubicBezTo>
                    <a:pt x="1346" y="1506"/>
                    <a:pt x="1686" y="1173"/>
                    <a:pt x="1686" y="756"/>
                  </a:cubicBezTo>
                  <a:cubicBezTo>
                    <a:pt x="1686" y="340"/>
                    <a:pt x="1346" y="0"/>
                    <a:pt x="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225" y="528575"/>
            <a:ext cx="3852900" cy="38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/>
          <p:nvPr/>
        </p:nvSpPr>
        <p:spPr>
          <a:xfrm>
            <a:off x="858350" y="2562600"/>
            <a:ext cx="3540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858350" y="2155150"/>
            <a:ext cx="5810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700"/>
              <a:t>2. Data </a:t>
            </a:r>
            <a:endParaRPr sz="3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700"/>
              <a:t>Architecture</a:t>
            </a:r>
            <a:endParaRPr sz="3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/>
          <p:nvPr/>
        </p:nvSpPr>
        <p:spPr>
          <a:xfrm>
            <a:off x="6918450" y="2513400"/>
            <a:ext cx="1882200" cy="173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0" name="Google Shape;230;p28"/>
          <p:cNvSpPr/>
          <p:nvPr/>
        </p:nvSpPr>
        <p:spPr>
          <a:xfrm>
            <a:off x="2781400" y="2551950"/>
            <a:ext cx="3635700" cy="1653000"/>
          </a:xfrm>
          <a:prstGeom prst="roundRect">
            <a:avLst>
              <a:gd fmla="val 16667" name="adj"/>
            </a:avLst>
          </a:prstGeom>
          <a:solidFill>
            <a:srgbClr val="C7F9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" name="Google Shape;231;p28"/>
          <p:cNvGrpSpPr/>
          <p:nvPr/>
        </p:nvGrpSpPr>
        <p:grpSpPr>
          <a:xfrm>
            <a:off x="643812" y="2033311"/>
            <a:ext cx="1081255" cy="811795"/>
            <a:chOff x="7636443" y="1204988"/>
            <a:chExt cx="804565" cy="677795"/>
          </a:xfrm>
        </p:grpSpPr>
        <p:grpSp>
          <p:nvGrpSpPr>
            <p:cNvPr id="232" name="Google Shape;232;p28"/>
            <p:cNvGrpSpPr/>
            <p:nvPr/>
          </p:nvGrpSpPr>
          <p:grpSpPr>
            <a:xfrm>
              <a:off x="7636443" y="1509705"/>
              <a:ext cx="804565" cy="373078"/>
              <a:chOff x="7636443" y="1509705"/>
              <a:chExt cx="804565" cy="373078"/>
            </a:xfrm>
          </p:grpSpPr>
          <p:sp>
            <p:nvSpPr>
              <p:cNvPr id="233" name="Google Shape;233;p28"/>
              <p:cNvSpPr/>
              <p:nvPr/>
            </p:nvSpPr>
            <p:spPr>
              <a:xfrm>
                <a:off x="7636443" y="1509705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" name="Google Shape;235;p28"/>
            <p:cNvGrpSpPr/>
            <p:nvPr/>
          </p:nvGrpSpPr>
          <p:grpSpPr>
            <a:xfrm>
              <a:off x="7636443" y="1408133"/>
              <a:ext cx="804565" cy="373078"/>
              <a:chOff x="7636443" y="1408133"/>
              <a:chExt cx="804565" cy="373078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7636443" y="1408133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" name="Google Shape;238;p28"/>
            <p:cNvGrpSpPr/>
            <p:nvPr/>
          </p:nvGrpSpPr>
          <p:grpSpPr>
            <a:xfrm>
              <a:off x="7636443" y="1306560"/>
              <a:ext cx="804565" cy="373078"/>
              <a:chOff x="7636443" y="1306560"/>
              <a:chExt cx="804565" cy="373078"/>
            </a:xfrm>
          </p:grpSpPr>
          <p:sp>
            <p:nvSpPr>
              <p:cNvPr id="239" name="Google Shape;239;p28"/>
              <p:cNvSpPr/>
              <p:nvPr/>
            </p:nvSpPr>
            <p:spPr>
              <a:xfrm>
                <a:off x="7636443" y="1306560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28"/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28"/>
            <p:cNvGrpSpPr/>
            <p:nvPr/>
          </p:nvGrpSpPr>
          <p:grpSpPr>
            <a:xfrm>
              <a:off x="7636443" y="1204988"/>
              <a:ext cx="804565" cy="373078"/>
              <a:chOff x="7636443" y="1204988"/>
              <a:chExt cx="804565" cy="373078"/>
            </a:xfrm>
          </p:grpSpPr>
          <p:sp>
            <p:nvSpPr>
              <p:cNvPr id="242" name="Google Shape;242;p28"/>
              <p:cNvSpPr/>
              <p:nvPr/>
            </p:nvSpPr>
            <p:spPr>
              <a:xfrm>
                <a:off x="7636443" y="1204988"/>
                <a:ext cx="749840" cy="373078"/>
              </a:xfrm>
              <a:custGeom>
                <a:rect b="b" l="l" r="r" t="t"/>
                <a:pathLst>
                  <a:path extrusionOk="0" h="10331" w="20764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28"/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rect b="b" l="l" r="r" t="t"/>
                <a:pathLst>
                  <a:path extrusionOk="0" h="1007" w="1184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675" y="2104925"/>
            <a:ext cx="277124" cy="277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28"/>
          <p:cNvCxnSpPr/>
          <p:nvPr/>
        </p:nvCxnSpPr>
        <p:spPr>
          <a:xfrm rot="10800000">
            <a:off x="1669100" y="2616475"/>
            <a:ext cx="872400" cy="79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46" name="Google Shape;246;p28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Stream Data</a:t>
            </a:r>
            <a:endParaRPr b="1" sz="1500"/>
          </a:p>
        </p:txBody>
      </p:sp>
      <p:sp>
        <p:nvSpPr>
          <p:cNvPr id="247" name="Google Shape;247;p28"/>
          <p:cNvSpPr txBox="1"/>
          <p:nvPr>
            <p:ph idx="4294967295" type="body"/>
          </p:nvPr>
        </p:nvSpPr>
        <p:spPr>
          <a:xfrm>
            <a:off x="4609888" y="3645894"/>
            <a:ext cx="178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Pre-Trained Model</a:t>
            </a:r>
            <a:endParaRPr b="1" sz="1100"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176" y="2976675"/>
            <a:ext cx="1507726" cy="4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>
            <p:ph idx="4294967295" type="body"/>
          </p:nvPr>
        </p:nvSpPr>
        <p:spPr>
          <a:xfrm>
            <a:off x="2916149" y="4230300"/>
            <a:ext cx="2574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Speed Layer</a:t>
            </a:r>
            <a:endParaRPr b="1" sz="1500"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1788" y="2786825"/>
            <a:ext cx="527825" cy="87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8"/>
          <p:cNvSpPr txBox="1"/>
          <p:nvPr>
            <p:ph idx="4294967295" type="body"/>
          </p:nvPr>
        </p:nvSpPr>
        <p:spPr>
          <a:xfrm>
            <a:off x="3121875" y="3645894"/>
            <a:ext cx="1788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/>
              <a:t>Processing</a:t>
            </a:r>
            <a:endParaRPr b="1" sz="1100"/>
          </a:p>
        </p:txBody>
      </p:sp>
      <p:sp>
        <p:nvSpPr>
          <p:cNvPr id="252" name="Google Shape;252;p28"/>
          <p:cNvSpPr/>
          <p:nvPr/>
        </p:nvSpPr>
        <p:spPr>
          <a:xfrm>
            <a:off x="2789550" y="958150"/>
            <a:ext cx="1540800" cy="1146900"/>
          </a:xfrm>
          <a:prstGeom prst="roundRect">
            <a:avLst>
              <a:gd fmla="val 16667" name="adj"/>
            </a:avLst>
          </a:prstGeom>
          <a:solidFill>
            <a:srgbClr val="C7F9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28"/>
          <p:cNvGrpSpPr/>
          <p:nvPr/>
        </p:nvGrpSpPr>
        <p:grpSpPr>
          <a:xfrm>
            <a:off x="2541491" y="3345587"/>
            <a:ext cx="248050" cy="115377"/>
            <a:chOff x="4791775" y="1877500"/>
            <a:chExt cx="66725" cy="36975"/>
          </a:xfrm>
        </p:grpSpPr>
        <p:sp>
          <p:nvSpPr>
            <p:cNvPr id="254" name="Google Shape;254;p28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6" name="Google Shape;256;p28"/>
          <p:cNvCxnSpPr/>
          <p:nvPr/>
        </p:nvCxnSpPr>
        <p:spPr>
          <a:xfrm flipH="1">
            <a:off x="1669100" y="1437250"/>
            <a:ext cx="872400" cy="799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257" name="Google Shape;257;p28"/>
          <p:cNvGrpSpPr/>
          <p:nvPr/>
        </p:nvGrpSpPr>
        <p:grpSpPr>
          <a:xfrm>
            <a:off x="2541491" y="1391737"/>
            <a:ext cx="248050" cy="115377"/>
            <a:chOff x="4791775" y="1877500"/>
            <a:chExt cx="66725" cy="36975"/>
          </a:xfrm>
        </p:grpSpPr>
        <p:sp>
          <p:nvSpPr>
            <p:cNvPr id="258" name="Google Shape;258;p28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28"/>
          <p:cNvGrpSpPr/>
          <p:nvPr/>
        </p:nvGrpSpPr>
        <p:grpSpPr>
          <a:xfrm>
            <a:off x="3259241" y="1444649"/>
            <a:ext cx="638646" cy="603515"/>
            <a:chOff x="6093907" y="2461832"/>
            <a:chExt cx="364441" cy="339092"/>
          </a:xfrm>
        </p:grpSpPr>
        <p:sp>
          <p:nvSpPr>
            <p:cNvPr id="261" name="Google Shape;261;p28"/>
            <p:cNvSpPr/>
            <p:nvPr/>
          </p:nvSpPr>
          <p:spPr>
            <a:xfrm>
              <a:off x="6094668" y="2515573"/>
              <a:ext cx="283070" cy="233890"/>
            </a:xfrm>
            <a:custGeom>
              <a:rect b="b" l="l" r="r" t="t"/>
              <a:pathLst>
                <a:path extrusionOk="0" h="8922" w="10798">
                  <a:moveTo>
                    <a:pt x="0" y="1"/>
                  </a:moveTo>
                  <a:lnTo>
                    <a:pt x="0" y="6857"/>
                  </a:lnTo>
                  <a:cubicBezTo>
                    <a:pt x="0" y="7998"/>
                    <a:pt x="2411" y="8922"/>
                    <a:pt x="5399" y="8922"/>
                  </a:cubicBezTo>
                  <a:lnTo>
                    <a:pt x="5875" y="8922"/>
                  </a:lnTo>
                  <a:cubicBezTo>
                    <a:pt x="8633" y="8821"/>
                    <a:pt x="10798" y="7940"/>
                    <a:pt x="10798" y="6872"/>
                  </a:cubicBezTo>
                  <a:lnTo>
                    <a:pt x="10798" y="1"/>
                  </a:lnTo>
                  <a:close/>
                </a:path>
              </a:pathLst>
            </a:custGeom>
            <a:solidFill>
              <a:srgbClr val="D0D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234682" y="2576497"/>
              <a:ext cx="143055" cy="172967"/>
            </a:xfrm>
            <a:custGeom>
              <a:rect b="b" l="l" r="r" t="t"/>
              <a:pathLst>
                <a:path extrusionOk="0" h="6598" w="5457">
                  <a:moveTo>
                    <a:pt x="3580" y="1"/>
                  </a:moveTo>
                  <a:cubicBezTo>
                    <a:pt x="3248" y="1"/>
                    <a:pt x="2974" y="275"/>
                    <a:pt x="2974" y="621"/>
                  </a:cubicBezTo>
                  <a:lnTo>
                    <a:pt x="2974" y="1127"/>
                  </a:lnTo>
                  <a:cubicBezTo>
                    <a:pt x="2757" y="1228"/>
                    <a:pt x="2555" y="1358"/>
                    <a:pt x="2353" y="1487"/>
                  </a:cubicBezTo>
                  <a:lnTo>
                    <a:pt x="1906" y="1228"/>
                  </a:lnTo>
                  <a:cubicBezTo>
                    <a:pt x="1809" y="1177"/>
                    <a:pt x="1706" y="1153"/>
                    <a:pt x="1605" y="1153"/>
                  </a:cubicBezTo>
                  <a:cubicBezTo>
                    <a:pt x="1391" y="1153"/>
                    <a:pt x="1186" y="1262"/>
                    <a:pt x="1069" y="1459"/>
                  </a:cubicBezTo>
                  <a:lnTo>
                    <a:pt x="159" y="3032"/>
                  </a:lnTo>
                  <a:cubicBezTo>
                    <a:pt x="0" y="3321"/>
                    <a:pt x="101" y="3696"/>
                    <a:pt x="390" y="3869"/>
                  </a:cubicBezTo>
                  <a:lnTo>
                    <a:pt x="852" y="4129"/>
                  </a:lnTo>
                  <a:cubicBezTo>
                    <a:pt x="823" y="4245"/>
                    <a:pt x="823" y="4375"/>
                    <a:pt x="823" y="4490"/>
                  </a:cubicBezTo>
                  <a:cubicBezTo>
                    <a:pt x="823" y="4606"/>
                    <a:pt x="838" y="4735"/>
                    <a:pt x="852" y="4851"/>
                  </a:cubicBezTo>
                  <a:lnTo>
                    <a:pt x="390" y="5111"/>
                  </a:lnTo>
                  <a:cubicBezTo>
                    <a:pt x="101" y="5284"/>
                    <a:pt x="0" y="5659"/>
                    <a:pt x="159" y="5948"/>
                  </a:cubicBezTo>
                  <a:lnTo>
                    <a:pt x="534" y="6598"/>
                  </a:lnTo>
                  <a:cubicBezTo>
                    <a:pt x="3292" y="6497"/>
                    <a:pt x="5457" y="5616"/>
                    <a:pt x="5457" y="4548"/>
                  </a:cubicBezTo>
                  <a:lnTo>
                    <a:pt x="5457" y="15"/>
                  </a:lnTo>
                  <a:lnTo>
                    <a:pt x="5442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94274" y="2515573"/>
              <a:ext cx="283463" cy="65118"/>
            </a:xfrm>
            <a:custGeom>
              <a:rect b="b" l="l" r="r" t="t"/>
              <a:pathLst>
                <a:path extrusionOk="0" h="2484" w="10813">
                  <a:moveTo>
                    <a:pt x="1" y="1"/>
                  </a:moveTo>
                  <a:lnTo>
                    <a:pt x="1" y="982"/>
                  </a:lnTo>
                  <a:cubicBezTo>
                    <a:pt x="419" y="1372"/>
                    <a:pt x="896" y="1675"/>
                    <a:pt x="1444" y="1863"/>
                  </a:cubicBezTo>
                  <a:cubicBezTo>
                    <a:pt x="2513" y="2267"/>
                    <a:pt x="3913" y="2483"/>
                    <a:pt x="5414" y="2483"/>
                  </a:cubicBezTo>
                  <a:cubicBezTo>
                    <a:pt x="6901" y="2483"/>
                    <a:pt x="8316" y="2267"/>
                    <a:pt x="9384" y="1863"/>
                  </a:cubicBezTo>
                  <a:cubicBezTo>
                    <a:pt x="9918" y="1675"/>
                    <a:pt x="10409" y="1372"/>
                    <a:pt x="10813" y="982"/>
                  </a:cubicBezTo>
                  <a:lnTo>
                    <a:pt x="10813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094668" y="2612070"/>
              <a:ext cx="283070" cy="137393"/>
            </a:xfrm>
            <a:custGeom>
              <a:rect b="b" l="l" r="r" t="t"/>
              <a:pathLst>
                <a:path extrusionOk="0" h="5241" w="10798">
                  <a:moveTo>
                    <a:pt x="0" y="1"/>
                  </a:moveTo>
                  <a:lnTo>
                    <a:pt x="0" y="3176"/>
                  </a:lnTo>
                  <a:cubicBezTo>
                    <a:pt x="0" y="4317"/>
                    <a:pt x="2411" y="5241"/>
                    <a:pt x="5399" y="5241"/>
                  </a:cubicBezTo>
                  <a:lnTo>
                    <a:pt x="5875" y="5241"/>
                  </a:lnTo>
                  <a:cubicBezTo>
                    <a:pt x="8633" y="5140"/>
                    <a:pt x="10798" y="4259"/>
                    <a:pt x="10798" y="3191"/>
                  </a:cubicBezTo>
                  <a:lnTo>
                    <a:pt x="10798" y="1"/>
                  </a:lnTo>
                  <a:cubicBezTo>
                    <a:pt x="10798" y="1127"/>
                    <a:pt x="8402" y="2050"/>
                    <a:pt x="5428" y="2050"/>
                  </a:cubicBezTo>
                  <a:lnTo>
                    <a:pt x="5399" y="2050"/>
                  </a:ln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6234682" y="2612070"/>
              <a:ext cx="143055" cy="137393"/>
            </a:xfrm>
            <a:custGeom>
              <a:rect b="b" l="l" r="r" t="t"/>
              <a:pathLst>
                <a:path extrusionOk="0" h="5241" w="5457">
                  <a:moveTo>
                    <a:pt x="5457" y="1"/>
                  </a:moveTo>
                  <a:cubicBezTo>
                    <a:pt x="5457" y="1127"/>
                    <a:pt x="3061" y="2050"/>
                    <a:pt x="87" y="2050"/>
                  </a:cubicBezTo>
                  <a:cubicBezTo>
                    <a:pt x="116" y="2238"/>
                    <a:pt x="217" y="2411"/>
                    <a:pt x="390" y="2512"/>
                  </a:cubicBezTo>
                  <a:lnTo>
                    <a:pt x="852" y="2772"/>
                  </a:lnTo>
                  <a:cubicBezTo>
                    <a:pt x="823" y="2888"/>
                    <a:pt x="823" y="3003"/>
                    <a:pt x="823" y="3133"/>
                  </a:cubicBezTo>
                  <a:cubicBezTo>
                    <a:pt x="823" y="3249"/>
                    <a:pt x="838" y="3378"/>
                    <a:pt x="852" y="3494"/>
                  </a:cubicBezTo>
                  <a:lnTo>
                    <a:pt x="390" y="3754"/>
                  </a:lnTo>
                  <a:cubicBezTo>
                    <a:pt x="101" y="3927"/>
                    <a:pt x="0" y="4302"/>
                    <a:pt x="159" y="4591"/>
                  </a:cubicBezTo>
                  <a:lnTo>
                    <a:pt x="534" y="5241"/>
                  </a:lnTo>
                  <a:cubicBezTo>
                    <a:pt x="3292" y="5140"/>
                    <a:pt x="5457" y="4259"/>
                    <a:pt x="5457" y="3191"/>
                  </a:cubicBezTo>
                  <a:lnTo>
                    <a:pt x="5457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93907" y="2612070"/>
              <a:ext cx="283830" cy="66245"/>
            </a:xfrm>
            <a:custGeom>
              <a:rect b="b" l="l" r="r" t="t"/>
              <a:pathLst>
                <a:path extrusionOk="0" h="2527" w="10827">
                  <a:moveTo>
                    <a:pt x="0" y="1"/>
                  </a:moveTo>
                  <a:lnTo>
                    <a:pt x="0" y="1011"/>
                  </a:lnTo>
                  <a:cubicBezTo>
                    <a:pt x="405" y="1415"/>
                    <a:pt x="895" y="1718"/>
                    <a:pt x="1444" y="1892"/>
                  </a:cubicBezTo>
                  <a:cubicBezTo>
                    <a:pt x="2512" y="2296"/>
                    <a:pt x="3912" y="2527"/>
                    <a:pt x="5414" y="2527"/>
                  </a:cubicBezTo>
                  <a:cubicBezTo>
                    <a:pt x="6900" y="2527"/>
                    <a:pt x="8315" y="2296"/>
                    <a:pt x="9383" y="1892"/>
                  </a:cubicBezTo>
                  <a:cubicBezTo>
                    <a:pt x="9917" y="1718"/>
                    <a:pt x="10408" y="1415"/>
                    <a:pt x="10827" y="1011"/>
                  </a:cubicBezTo>
                  <a:lnTo>
                    <a:pt x="10827" y="1"/>
                  </a:lnTo>
                  <a:cubicBezTo>
                    <a:pt x="10827" y="1141"/>
                    <a:pt x="8373" y="2050"/>
                    <a:pt x="5399" y="2050"/>
                  </a:cubicBezTo>
                  <a:cubicBezTo>
                    <a:pt x="2411" y="2050"/>
                    <a:pt x="0" y="1141"/>
                    <a:pt x="0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94668" y="2461832"/>
              <a:ext cx="283070" cy="107875"/>
            </a:xfrm>
            <a:custGeom>
              <a:rect b="b" l="l" r="r" t="t"/>
              <a:pathLst>
                <a:path extrusionOk="0" h="4115" w="10798">
                  <a:moveTo>
                    <a:pt x="5399" y="1"/>
                  </a:moveTo>
                  <a:cubicBezTo>
                    <a:pt x="2411" y="1"/>
                    <a:pt x="0" y="925"/>
                    <a:pt x="0" y="2051"/>
                  </a:cubicBezTo>
                  <a:cubicBezTo>
                    <a:pt x="0" y="3191"/>
                    <a:pt x="2411" y="4115"/>
                    <a:pt x="5399" y="4115"/>
                  </a:cubicBezTo>
                  <a:cubicBezTo>
                    <a:pt x="8373" y="4115"/>
                    <a:pt x="10798" y="3191"/>
                    <a:pt x="10798" y="2051"/>
                  </a:cubicBezTo>
                  <a:cubicBezTo>
                    <a:pt x="10798" y="925"/>
                    <a:pt x="8373" y="1"/>
                    <a:pt x="5399" y="1"/>
                  </a:cubicBezTo>
                  <a:close/>
                </a:path>
              </a:pathLst>
            </a:custGeom>
            <a:solidFill>
              <a:srgbClr val="809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6247160" y="2587848"/>
              <a:ext cx="211188" cy="213076"/>
            </a:xfrm>
            <a:custGeom>
              <a:rect b="b" l="l" r="r" t="t"/>
              <a:pathLst>
                <a:path extrusionOk="0" h="8128" w="8056">
                  <a:moveTo>
                    <a:pt x="3119" y="1"/>
                  </a:moveTo>
                  <a:cubicBezTo>
                    <a:pt x="3018" y="1"/>
                    <a:pt x="2946" y="87"/>
                    <a:pt x="2946" y="188"/>
                  </a:cubicBezTo>
                  <a:lnTo>
                    <a:pt x="2946" y="997"/>
                  </a:lnTo>
                  <a:cubicBezTo>
                    <a:pt x="2570" y="1127"/>
                    <a:pt x="2224" y="1314"/>
                    <a:pt x="1935" y="1574"/>
                  </a:cubicBezTo>
                  <a:lnTo>
                    <a:pt x="1228" y="1170"/>
                  </a:lnTo>
                  <a:cubicBezTo>
                    <a:pt x="1198" y="1150"/>
                    <a:pt x="1165" y="1141"/>
                    <a:pt x="1132" y="1141"/>
                  </a:cubicBezTo>
                  <a:cubicBezTo>
                    <a:pt x="1069" y="1141"/>
                    <a:pt x="1006" y="1176"/>
                    <a:pt x="968" y="1242"/>
                  </a:cubicBezTo>
                  <a:lnTo>
                    <a:pt x="73" y="2816"/>
                  </a:lnTo>
                  <a:cubicBezTo>
                    <a:pt x="15" y="2902"/>
                    <a:pt x="44" y="3018"/>
                    <a:pt x="145" y="3061"/>
                  </a:cubicBezTo>
                  <a:lnTo>
                    <a:pt x="838" y="3465"/>
                  </a:lnTo>
                  <a:cubicBezTo>
                    <a:pt x="766" y="3855"/>
                    <a:pt x="766" y="4259"/>
                    <a:pt x="838" y="4634"/>
                  </a:cubicBezTo>
                  <a:lnTo>
                    <a:pt x="131" y="5053"/>
                  </a:lnTo>
                  <a:cubicBezTo>
                    <a:pt x="30" y="5096"/>
                    <a:pt x="1" y="5212"/>
                    <a:pt x="58" y="5313"/>
                  </a:cubicBezTo>
                  <a:lnTo>
                    <a:pt x="953" y="6886"/>
                  </a:lnTo>
                  <a:cubicBezTo>
                    <a:pt x="993" y="6946"/>
                    <a:pt x="1061" y="6978"/>
                    <a:pt x="1127" y="6978"/>
                  </a:cubicBezTo>
                  <a:cubicBezTo>
                    <a:pt x="1157" y="6978"/>
                    <a:pt x="1186" y="6972"/>
                    <a:pt x="1213" y="6959"/>
                  </a:cubicBezTo>
                  <a:lnTo>
                    <a:pt x="1921" y="6540"/>
                  </a:lnTo>
                  <a:cubicBezTo>
                    <a:pt x="2209" y="6800"/>
                    <a:pt x="2556" y="7002"/>
                    <a:pt x="2931" y="7132"/>
                  </a:cubicBezTo>
                  <a:lnTo>
                    <a:pt x="2931" y="7940"/>
                  </a:lnTo>
                  <a:cubicBezTo>
                    <a:pt x="2931" y="8041"/>
                    <a:pt x="3003" y="8128"/>
                    <a:pt x="3104" y="8128"/>
                  </a:cubicBezTo>
                  <a:lnTo>
                    <a:pt x="4923" y="8128"/>
                  </a:lnTo>
                  <a:cubicBezTo>
                    <a:pt x="5024" y="8128"/>
                    <a:pt x="5111" y="8041"/>
                    <a:pt x="5111" y="7940"/>
                  </a:cubicBezTo>
                  <a:lnTo>
                    <a:pt x="5111" y="7132"/>
                  </a:lnTo>
                  <a:cubicBezTo>
                    <a:pt x="5472" y="7002"/>
                    <a:pt x="5818" y="6800"/>
                    <a:pt x="6107" y="6540"/>
                  </a:cubicBezTo>
                  <a:lnTo>
                    <a:pt x="6814" y="6959"/>
                  </a:lnTo>
                  <a:cubicBezTo>
                    <a:pt x="6841" y="6972"/>
                    <a:pt x="6871" y="6978"/>
                    <a:pt x="6900" y="6978"/>
                  </a:cubicBezTo>
                  <a:cubicBezTo>
                    <a:pt x="6967" y="6978"/>
                    <a:pt x="7034" y="6946"/>
                    <a:pt x="7074" y="6886"/>
                  </a:cubicBezTo>
                  <a:lnTo>
                    <a:pt x="7969" y="5313"/>
                  </a:lnTo>
                  <a:cubicBezTo>
                    <a:pt x="8027" y="5226"/>
                    <a:pt x="7998" y="5111"/>
                    <a:pt x="7911" y="5053"/>
                  </a:cubicBezTo>
                  <a:lnTo>
                    <a:pt x="7204" y="4649"/>
                  </a:lnTo>
                  <a:cubicBezTo>
                    <a:pt x="7247" y="4461"/>
                    <a:pt x="7276" y="4259"/>
                    <a:pt x="7276" y="4057"/>
                  </a:cubicBezTo>
                  <a:cubicBezTo>
                    <a:pt x="7276" y="3869"/>
                    <a:pt x="7262" y="3667"/>
                    <a:pt x="7233" y="3480"/>
                  </a:cubicBezTo>
                  <a:lnTo>
                    <a:pt x="7926" y="3075"/>
                  </a:lnTo>
                  <a:cubicBezTo>
                    <a:pt x="8027" y="3018"/>
                    <a:pt x="8056" y="2902"/>
                    <a:pt x="7998" y="2816"/>
                  </a:cubicBezTo>
                  <a:lnTo>
                    <a:pt x="7103" y="1242"/>
                  </a:lnTo>
                  <a:cubicBezTo>
                    <a:pt x="7065" y="1176"/>
                    <a:pt x="7002" y="1141"/>
                    <a:pt x="6939" y="1141"/>
                  </a:cubicBezTo>
                  <a:cubicBezTo>
                    <a:pt x="6906" y="1141"/>
                    <a:pt x="6873" y="1150"/>
                    <a:pt x="6843" y="1170"/>
                  </a:cubicBezTo>
                  <a:lnTo>
                    <a:pt x="6136" y="1574"/>
                  </a:lnTo>
                  <a:cubicBezTo>
                    <a:pt x="5847" y="1329"/>
                    <a:pt x="5501" y="1127"/>
                    <a:pt x="5125" y="997"/>
                  </a:cubicBezTo>
                  <a:lnTo>
                    <a:pt x="5125" y="188"/>
                  </a:lnTo>
                  <a:cubicBezTo>
                    <a:pt x="5125" y="87"/>
                    <a:pt x="5053" y="1"/>
                    <a:pt x="4952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300141" y="2654670"/>
              <a:ext cx="91988" cy="78907"/>
            </a:xfrm>
            <a:custGeom>
              <a:rect b="b" l="l" r="r" t="t"/>
              <a:pathLst>
                <a:path extrusionOk="0" h="3010" w="3509">
                  <a:moveTo>
                    <a:pt x="1993" y="1"/>
                  </a:moveTo>
                  <a:cubicBezTo>
                    <a:pt x="1623" y="1"/>
                    <a:pt x="1247" y="137"/>
                    <a:pt x="939" y="440"/>
                  </a:cubicBezTo>
                  <a:cubicBezTo>
                    <a:pt x="1" y="1393"/>
                    <a:pt x="665" y="3009"/>
                    <a:pt x="2007" y="3009"/>
                  </a:cubicBezTo>
                  <a:cubicBezTo>
                    <a:pt x="2844" y="3009"/>
                    <a:pt x="3508" y="2345"/>
                    <a:pt x="3508" y="1508"/>
                  </a:cubicBezTo>
                  <a:cubicBezTo>
                    <a:pt x="3508" y="599"/>
                    <a:pt x="2767" y="1"/>
                    <a:pt x="1993" y="1"/>
                  </a:cubicBezTo>
                  <a:close/>
                </a:path>
              </a:pathLst>
            </a:custGeom>
            <a:solidFill>
              <a:srgbClr val="98A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324730" y="2666571"/>
              <a:ext cx="55654" cy="55654"/>
            </a:xfrm>
            <a:custGeom>
              <a:rect b="b" l="l" r="r" t="t"/>
              <a:pathLst>
                <a:path extrusionOk="0" h="2123" w="2123">
                  <a:moveTo>
                    <a:pt x="1069" y="0"/>
                  </a:moveTo>
                  <a:cubicBezTo>
                    <a:pt x="477" y="0"/>
                    <a:pt x="1" y="477"/>
                    <a:pt x="1" y="1054"/>
                  </a:cubicBezTo>
                  <a:cubicBezTo>
                    <a:pt x="1" y="1646"/>
                    <a:pt x="477" y="2122"/>
                    <a:pt x="1069" y="2122"/>
                  </a:cubicBezTo>
                  <a:cubicBezTo>
                    <a:pt x="1661" y="2122"/>
                    <a:pt x="2123" y="1646"/>
                    <a:pt x="2123" y="1054"/>
                  </a:cubicBezTo>
                  <a:cubicBezTo>
                    <a:pt x="2123" y="477"/>
                    <a:pt x="1661" y="0"/>
                    <a:pt x="1069" y="0"/>
                  </a:cubicBezTo>
                  <a:close/>
                </a:path>
              </a:pathLst>
            </a:custGeom>
            <a:solidFill>
              <a:srgbClr val="7A8F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28"/>
          <p:cNvSpPr txBox="1"/>
          <p:nvPr>
            <p:ph idx="4294967295" type="body"/>
          </p:nvPr>
        </p:nvSpPr>
        <p:spPr>
          <a:xfrm>
            <a:off x="2805224" y="619200"/>
            <a:ext cx="2574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Batch</a:t>
            </a:r>
            <a:r>
              <a:rPr b="1" lang="en" sz="1500"/>
              <a:t> Layer</a:t>
            </a:r>
            <a:endParaRPr b="1" sz="1500"/>
          </a:p>
        </p:txBody>
      </p:sp>
      <p:sp>
        <p:nvSpPr>
          <p:cNvPr id="272" name="Google Shape;272;p28"/>
          <p:cNvSpPr txBox="1"/>
          <p:nvPr>
            <p:ph idx="4294967295" type="body"/>
          </p:nvPr>
        </p:nvSpPr>
        <p:spPr>
          <a:xfrm>
            <a:off x="2750263" y="958175"/>
            <a:ext cx="1656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/>
              <a:t>Raw Data</a:t>
            </a:r>
            <a:endParaRPr b="1" sz="10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/>
              <a:t>Processing</a:t>
            </a:r>
            <a:endParaRPr b="1" sz="1050"/>
          </a:p>
        </p:txBody>
      </p:sp>
      <p:sp>
        <p:nvSpPr>
          <p:cNvPr id="273" name="Google Shape;273;p28"/>
          <p:cNvSpPr/>
          <p:nvPr/>
        </p:nvSpPr>
        <p:spPr>
          <a:xfrm>
            <a:off x="4876263" y="958138"/>
            <a:ext cx="1540800" cy="1146900"/>
          </a:xfrm>
          <a:prstGeom prst="roundRect">
            <a:avLst>
              <a:gd fmla="val 16667" name="adj"/>
            </a:avLst>
          </a:prstGeom>
          <a:solidFill>
            <a:srgbClr val="C7F9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8"/>
          <p:cNvSpPr txBox="1"/>
          <p:nvPr>
            <p:ph idx="4294967295" type="body"/>
          </p:nvPr>
        </p:nvSpPr>
        <p:spPr>
          <a:xfrm>
            <a:off x="7060350" y="3847775"/>
            <a:ext cx="2160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Winner Prediction</a:t>
            </a:r>
            <a:endParaRPr b="1" sz="1200"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4367579" y="1289518"/>
            <a:ext cx="471452" cy="319826"/>
            <a:chOff x="4791775" y="1877500"/>
            <a:chExt cx="66725" cy="36975"/>
          </a:xfrm>
        </p:grpSpPr>
        <p:sp>
          <p:nvSpPr>
            <p:cNvPr id="276" name="Google Shape;276;p28"/>
            <p:cNvSpPr/>
            <p:nvPr/>
          </p:nvSpPr>
          <p:spPr>
            <a:xfrm>
              <a:off x="479177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4822425" y="1877500"/>
              <a:ext cx="36075" cy="36975"/>
            </a:xfrm>
            <a:custGeom>
              <a:rect b="b" l="l" r="r" t="t"/>
              <a:pathLst>
                <a:path extrusionOk="0" h="1479" w="1443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8" name="Google Shape;2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625" y="4579475"/>
            <a:ext cx="468900" cy="4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>
            <p:ph idx="4294967295" type="body"/>
          </p:nvPr>
        </p:nvSpPr>
        <p:spPr>
          <a:xfrm>
            <a:off x="4910774" y="619200"/>
            <a:ext cx="25746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Serving </a:t>
            </a:r>
            <a:r>
              <a:rPr b="1" lang="en" sz="1500"/>
              <a:t>Layer</a:t>
            </a:r>
            <a:endParaRPr b="1" sz="1500"/>
          </a:p>
        </p:txBody>
      </p:sp>
      <p:sp>
        <p:nvSpPr>
          <p:cNvPr id="281" name="Google Shape;281;p28"/>
          <p:cNvSpPr txBox="1"/>
          <p:nvPr>
            <p:ph idx="4294967295" type="body"/>
          </p:nvPr>
        </p:nvSpPr>
        <p:spPr>
          <a:xfrm>
            <a:off x="4892775" y="1000175"/>
            <a:ext cx="1507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/>
              <a:t>Historical</a:t>
            </a:r>
            <a:endParaRPr b="1" sz="105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/>
              <a:t>analysis</a:t>
            </a:r>
            <a:endParaRPr b="1" sz="1050"/>
          </a:p>
        </p:txBody>
      </p:sp>
      <p:cxnSp>
        <p:nvCxnSpPr>
          <p:cNvPr id="282" name="Google Shape;282;p28"/>
          <p:cNvCxnSpPr/>
          <p:nvPr/>
        </p:nvCxnSpPr>
        <p:spPr>
          <a:xfrm>
            <a:off x="3551734" y="2105050"/>
            <a:ext cx="0" cy="275100"/>
          </a:xfrm>
          <a:prstGeom prst="straightConnector1">
            <a:avLst/>
          </a:prstGeom>
          <a:noFill/>
          <a:ln cap="flat" cmpd="sng" w="19050">
            <a:solidFill>
              <a:srgbClr val="405C7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8"/>
          <p:cNvCxnSpPr/>
          <p:nvPr/>
        </p:nvCxnSpPr>
        <p:spPr>
          <a:xfrm>
            <a:off x="3585100" y="2367650"/>
            <a:ext cx="1840500" cy="0"/>
          </a:xfrm>
          <a:prstGeom prst="straightConnector1">
            <a:avLst/>
          </a:prstGeom>
          <a:noFill/>
          <a:ln cap="flat" cmpd="sng" w="19050">
            <a:solidFill>
              <a:srgbClr val="405C7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28"/>
          <p:cNvCxnSpPr>
            <a:stCxn id="248" idx="0"/>
          </p:cNvCxnSpPr>
          <p:nvPr/>
        </p:nvCxnSpPr>
        <p:spPr>
          <a:xfrm rot="10800000">
            <a:off x="5409039" y="2393475"/>
            <a:ext cx="0" cy="583200"/>
          </a:xfrm>
          <a:prstGeom prst="straightConnector1">
            <a:avLst/>
          </a:prstGeom>
          <a:noFill/>
          <a:ln cap="flat" cmpd="sng" w="19050">
            <a:solidFill>
              <a:srgbClr val="405C73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85" name="Google Shape;285;p28"/>
          <p:cNvGrpSpPr/>
          <p:nvPr/>
        </p:nvGrpSpPr>
        <p:grpSpPr>
          <a:xfrm>
            <a:off x="5382771" y="1459229"/>
            <a:ext cx="527782" cy="525577"/>
            <a:chOff x="3545301" y="2423523"/>
            <a:chExt cx="358134" cy="356638"/>
          </a:xfrm>
        </p:grpSpPr>
        <p:sp>
          <p:nvSpPr>
            <p:cNvPr id="286" name="Google Shape;286;p28"/>
            <p:cNvSpPr/>
            <p:nvPr/>
          </p:nvSpPr>
          <p:spPr>
            <a:xfrm>
              <a:off x="3545301" y="2633630"/>
              <a:ext cx="64600" cy="146531"/>
            </a:xfrm>
            <a:custGeom>
              <a:rect b="b" l="l" r="r" t="t"/>
              <a:pathLst>
                <a:path extrusionOk="0" h="5580" w="2460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2460" y="5580"/>
                  </a:lnTo>
                  <a:lnTo>
                    <a:pt x="2460" y="345"/>
                  </a:lnTo>
                  <a:cubicBezTo>
                    <a:pt x="2460" y="154"/>
                    <a:pt x="2306" y="0"/>
                    <a:pt x="2115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545301" y="2633630"/>
              <a:ext cx="30934" cy="146531"/>
            </a:xfrm>
            <a:custGeom>
              <a:rect b="b" l="l" r="r" t="t"/>
              <a:pathLst>
                <a:path extrusionOk="0" h="5580" w="1178">
                  <a:moveTo>
                    <a:pt x="354" y="0"/>
                  </a:moveTo>
                  <a:cubicBezTo>
                    <a:pt x="153" y="0"/>
                    <a:pt x="0" y="154"/>
                    <a:pt x="0" y="345"/>
                  </a:cubicBezTo>
                  <a:lnTo>
                    <a:pt x="0" y="5580"/>
                  </a:lnTo>
                  <a:lnTo>
                    <a:pt x="833" y="5580"/>
                  </a:lnTo>
                  <a:lnTo>
                    <a:pt x="833" y="345"/>
                  </a:lnTo>
                  <a:cubicBezTo>
                    <a:pt x="833" y="154"/>
                    <a:pt x="986" y="0"/>
                    <a:pt x="117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643041" y="2597181"/>
              <a:ext cx="64888" cy="182980"/>
            </a:xfrm>
            <a:custGeom>
              <a:rect b="b" l="l" r="r" t="t"/>
              <a:pathLst>
                <a:path extrusionOk="0" h="6968" w="2471">
                  <a:moveTo>
                    <a:pt x="355" y="1"/>
                  </a:moveTo>
                  <a:cubicBezTo>
                    <a:pt x="16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2470" y="6968"/>
                  </a:lnTo>
                  <a:lnTo>
                    <a:pt x="2470" y="355"/>
                  </a:lnTo>
                  <a:cubicBezTo>
                    <a:pt x="2460" y="163"/>
                    <a:pt x="2307" y="10"/>
                    <a:pt x="2116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643041" y="2597181"/>
              <a:ext cx="30961" cy="182980"/>
            </a:xfrm>
            <a:custGeom>
              <a:rect b="b" l="l" r="r" t="t"/>
              <a:pathLst>
                <a:path extrusionOk="0" h="6968" w="1179">
                  <a:moveTo>
                    <a:pt x="355" y="1"/>
                  </a:moveTo>
                  <a:cubicBezTo>
                    <a:pt x="154" y="10"/>
                    <a:pt x="1" y="163"/>
                    <a:pt x="1" y="355"/>
                  </a:cubicBezTo>
                  <a:lnTo>
                    <a:pt x="1" y="6968"/>
                  </a:lnTo>
                  <a:lnTo>
                    <a:pt x="824" y="6968"/>
                  </a:lnTo>
                  <a:lnTo>
                    <a:pt x="824" y="355"/>
                  </a:lnTo>
                  <a:cubicBezTo>
                    <a:pt x="824" y="163"/>
                    <a:pt x="977" y="10"/>
                    <a:pt x="117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740807" y="2560994"/>
              <a:ext cx="65125" cy="219166"/>
            </a:xfrm>
            <a:custGeom>
              <a:rect b="b" l="l" r="r" t="t"/>
              <a:pathLst>
                <a:path extrusionOk="0" h="8346" w="2480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2479" y="8346"/>
                  </a:lnTo>
                  <a:lnTo>
                    <a:pt x="2479" y="355"/>
                  </a:lnTo>
                  <a:cubicBezTo>
                    <a:pt x="2470" y="154"/>
                    <a:pt x="2307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740807" y="2560994"/>
              <a:ext cx="30934" cy="219166"/>
            </a:xfrm>
            <a:custGeom>
              <a:rect b="b" l="l" r="r" t="t"/>
              <a:pathLst>
                <a:path extrusionOk="0" h="8346" w="1178">
                  <a:moveTo>
                    <a:pt x="355" y="1"/>
                  </a:moveTo>
                  <a:cubicBezTo>
                    <a:pt x="163" y="1"/>
                    <a:pt x="10" y="163"/>
                    <a:pt x="1" y="355"/>
                  </a:cubicBezTo>
                  <a:lnTo>
                    <a:pt x="1" y="8346"/>
                  </a:lnTo>
                  <a:lnTo>
                    <a:pt x="824" y="8346"/>
                  </a:lnTo>
                  <a:lnTo>
                    <a:pt x="824" y="355"/>
                  </a:lnTo>
                  <a:cubicBezTo>
                    <a:pt x="833" y="163"/>
                    <a:pt x="986" y="1"/>
                    <a:pt x="1178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838573" y="2524808"/>
              <a:ext cx="64862" cy="255352"/>
            </a:xfrm>
            <a:custGeom>
              <a:rect b="b" l="l" r="r" t="t"/>
              <a:pathLst>
                <a:path extrusionOk="0" h="9724" w="2470">
                  <a:moveTo>
                    <a:pt x="355" y="0"/>
                  </a:moveTo>
                  <a:cubicBezTo>
                    <a:pt x="163" y="0"/>
                    <a:pt x="10" y="163"/>
                    <a:pt x="1" y="355"/>
                  </a:cubicBezTo>
                  <a:lnTo>
                    <a:pt x="1" y="9724"/>
                  </a:lnTo>
                  <a:lnTo>
                    <a:pt x="2470" y="9724"/>
                  </a:lnTo>
                  <a:lnTo>
                    <a:pt x="2470" y="355"/>
                  </a:lnTo>
                  <a:cubicBezTo>
                    <a:pt x="2470" y="163"/>
                    <a:pt x="2307" y="0"/>
                    <a:pt x="211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3838835" y="2524808"/>
              <a:ext cx="30934" cy="255352"/>
            </a:xfrm>
            <a:custGeom>
              <a:rect b="b" l="l" r="r" t="t"/>
              <a:pathLst>
                <a:path extrusionOk="0" h="9724" w="1178">
                  <a:moveTo>
                    <a:pt x="354" y="0"/>
                  </a:moveTo>
                  <a:cubicBezTo>
                    <a:pt x="153" y="0"/>
                    <a:pt x="0" y="163"/>
                    <a:pt x="0" y="355"/>
                  </a:cubicBezTo>
                  <a:lnTo>
                    <a:pt x="0" y="9724"/>
                  </a:lnTo>
                  <a:lnTo>
                    <a:pt x="823" y="9724"/>
                  </a:lnTo>
                  <a:lnTo>
                    <a:pt x="823" y="355"/>
                  </a:lnTo>
                  <a:cubicBezTo>
                    <a:pt x="823" y="154"/>
                    <a:pt x="976" y="0"/>
                    <a:pt x="1177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3560873" y="2423523"/>
              <a:ext cx="332767" cy="134241"/>
            </a:xfrm>
            <a:custGeom>
              <a:rect b="b" l="l" r="r" t="t"/>
              <a:pathLst>
                <a:path extrusionOk="0" h="5112" w="12672">
                  <a:moveTo>
                    <a:pt x="10171" y="0"/>
                  </a:moveTo>
                  <a:cubicBezTo>
                    <a:pt x="9996" y="0"/>
                    <a:pt x="9889" y="205"/>
                    <a:pt x="9992" y="355"/>
                  </a:cubicBezTo>
                  <a:lnTo>
                    <a:pt x="10355" y="872"/>
                  </a:lnTo>
                  <a:cubicBezTo>
                    <a:pt x="9140" y="1599"/>
                    <a:pt x="5274" y="3628"/>
                    <a:pt x="0" y="3628"/>
                  </a:cubicBezTo>
                  <a:lnTo>
                    <a:pt x="0" y="5111"/>
                  </a:lnTo>
                  <a:cubicBezTo>
                    <a:pt x="2871" y="5102"/>
                    <a:pt x="5714" y="4547"/>
                    <a:pt x="8374" y="3484"/>
                  </a:cubicBezTo>
                  <a:cubicBezTo>
                    <a:pt x="9351" y="3092"/>
                    <a:pt x="10298" y="2633"/>
                    <a:pt x="11207" y="2087"/>
                  </a:cubicBezTo>
                  <a:lnTo>
                    <a:pt x="11523" y="2546"/>
                  </a:lnTo>
                  <a:cubicBezTo>
                    <a:pt x="11568" y="2612"/>
                    <a:pt x="11636" y="2642"/>
                    <a:pt x="11703" y="2642"/>
                  </a:cubicBezTo>
                  <a:cubicBezTo>
                    <a:pt x="11793" y="2642"/>
                    <a:pt x="11883" y="2588"/>
                    <a:pt x="11915" y="2489"/>
                  </a:cubicBezTo>
                  <a:lnTo>
                    <a:pt x="12624" y="374"/>
                  </a:lnTo>
                  <a:cubicBezTo>
                    <a:pt x="12671" y="230"/>
                    <a:pt x="12566" y="77"/>
                    <a:pt x="12413" y="77"/>
                  </a:cubicBezTo>
                  <a:lnTo>
                    <a:pt x="10183" y="1"/>
                  </a:lnTo>
                  <a:cubicBezTo>
                    <a:pt x="10179" y="0"/>
                    <a:pt x="10175" y="0"/>
                    <a:pt x="10171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5" name="Google Shape;295;p28"/>
          <p:cNvPicPr preferRelativeResize="0"/>
          <p:nvPr/>
        </p:nvPicPr>
        <p:blipFill rotWithShape="1">
          <a:blip r:embed="rId7">
            <a:alphaModFix/>
          </a:blip>
          <a:srcRect b="18994" l="38443" r="38212" t="20240"/>
          <a:stretch/>
        </p:blipFill>
        <p:spPr>
          <a:xfrm>
            <a:off x="7469909" y="2645935"/>
            <a:ext cx="779285" cy="1222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28"/>
          <p:cNvCxnSpPr>
            <a:stCxn id="230" idx="3"/>
            <a:endCxn id="229" idx="1"/>
          </p:cNvCxnSpPr>
          <p:nvPr/>
        </p:nvCxnSpPr>
        <p:spPr>
          <a:xfrm>
            <a:off x="6417100" y="3378450"/>
            <a:ext cx="501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7" name="Google Shape;297;p28"/>
          <p:cNvSpPr/>
          <p:nvPr/>
        </p:nvSpPr>
        <p:spPr>
          <a:xfrm>
            <a:off x="6963000" y="500200"/>
            <a:ext cx="1265328" cy="1031400"/>
          </a:xfrm>
          <a:prstGeom prst="cloud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3B55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endParaRPr b="1">
              <a:solidFill>
                <a:srgbClr val="213B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7178738" y="1276488"/>
            <a:ext cx="1265328" cy="1031400"/>
          </a:xfrm>
          <a:prstGeom prst="cloud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3B55"/>
                </a:solidFill>
                <a:latin typeface="Poppins"/>
                <a:ea typeface="Poppins"/>
                <a:cs typeface="Poppins"/>
                <a:sym typeface="Poppins"/>
              </a:rPr>
              <a:t>QUERY</a:t>
            </a:r>
            <a:endParaRPr b="1">
              <a:solidFill>
                <a:srgbClr val="213B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99" name="Google Shape;299;p28"/>
          <p:cNvCxnSpPr>
            <a:stCxn id="273" idx="3"/>
            <a:endCxn id="297" idx="2"/>
          </p:cNvCxnSpPr>
          <p:nvPr/>
        </p:nvCxnSpPr>
        <p:spPr>
          <a:xfrm flipH="1" rot="10800000">
            <a:off x="6417063" y="1015888"/>
            <a:ext cx="549900" cy="515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8"/>
          <p:cNvCxnSpPr>
            <a:stCxn id="273" idx="3"/>
            <a:endCxn id="298" idx="2"/>
          </p:cNvCxnSpPr>
          <p:nvPr/>
        </p:nvCxnSpPr>
        <p:spPr>
          <a:xfrm>
            <a:off x="6417063" y="1531588"/>
            <a:ext cx="765600" cy="260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8"/>
          <p:cNvCxnSpPr>
            <a:stCxn id="229" idx="0"/>
            <a:endCxn id="298" idx="1"/>
          </p:cNvCxnSpPr>
          <p:nvPr/>
        </p:nvCxnSpPr>
        <p:spPr>
          <a:xfrm rot="10800000">
            <a:off x="7811550" y="2306700"/>
            <a:ext cx="48000" cy="206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3. </a:t>
            </a:r>
            <a:r>
              <a:rPr lang="en"/>
              <a:t>Analytical Goals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 txBox="1"/>
          <p:nvPr>
            <p:ph idx="4294967295" type="subTitle"/>
          </p:nvPr>
        </p:nvSpPr>
        <p:spPr>
          <a:xfrm>
            <a:off x="-727124" y="2163375"/>
            <a:ext cx="2230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Predict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game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outcomes</a:t>
            </a:r>
            <a:endParaRPr b="0" i="0" sz="18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08" name="Google Shape;308;p29"/>
          <p:cNvSpPr txBox="1"/>
          <p:nvPr>
            <p:ph idx="4294967295" type="subTitle"/>
          </p:nvPr>
        </p:nvSpPr>
        <p:spPr>
          <a:xfrm>
            <a:off x="7288147" y="1483625"/>
            <a:ext cx="1910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Describe 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the data</a:t>
            </a:r>
            <a:endParaRPr b="0" i="0" sz="18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6613714" y="1363013"/>
            <a:ext cx="612600" cy="612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200">
                <a:solidFill>
                  <a:srgbClr val="203B56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 i="0" sz="2200" u="none" cap="none" strike="noStrike">
              <a:solidFill>
                <a:srgbClr val="203B5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6613715" y="2739738"/>
            <a:ext cx="612600" cy="612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200">
                <a:solidFill>
                  <a:srgbClr val="203B56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sz="2200">
              <a:solidFill>
                <a:srgbClr val="203B5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11" name="Google Shape;311;p29"/>
          <p:cNvCxnSpPr>
            <a:stCxn id="309" idx="2"/>
          </p:cNvCxnSpPr>
          <p:nvPr/>
        </p:nvCxnSpPr>
        <p:spPr>
          <a:xfrm flipH="1">
            <a:off x="5371714" y="1669313"/>
            <a:ext cx="1242000" cy="704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12" name="Google Shape;312;p29"/>
          <p:cNvSpPr/>
          <p:nvPr/>
        </p:nvSpPr>
        <p:spPr>
          <a:xfrm>
            <a:off x="1659978" y="2080753"/>
            <a:ext cx="612600" cy="612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2200">
                <a:solidFill>
                  <a:srgbClr val="203B56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 sz="2200">
              <a:solidFill>
                <a:srgbClr val="203B5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13" name="Google Shape;313;p29"/>
          <p:cNvCxnSpPr/>
          <p:nvPr/>
        </p:nvCxnSpPr>
        <p:spPr>
          <a:xfrm>
            <a:off x="2272575" y="2355750"/>
            <a:ext cx="1110300" cy="50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314" name="Google Shape;314;p29"/>
          <p:cNvCxnSpPr>
            <a:stCxn id="310" idx="2"/>
          </p:cNvCxnSpPr>
          <p:nvPr/>
        </p:nvCxnSpPr>
        <p:spPr>
          <a:xfrm flipH="1">
            <a:off x="5572715" y="3046038"/>
            <a:ext cx="1041000" cy="567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15" name="Google Shape;315;p29"/>
          <p:cNvSpPr txBox="1"/>
          <p:nvPr>
            <p:ph idx="4294967295" type="subTitle"/>
          </p:nvPr>
        </p:nvSpPr>
        <p:spPr>
          <a:xfrm>
            <a:off x="7288147" y="2860350"/>
            <a:ext cx="1910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Understand and analyze the model</a:t>
            </a:r>
            <a:endParaRPr b="0" i="0" sz="1800" u="none" cap="none" strike="noStrike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400" y="2284115"/>
            <a:ext cx="1945200" cy="193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25" y="4579475"/>
            <a:ext cx="468900" cy="4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4. Implemented Value Chain</a:t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/>
          <p:nvPr/>
        </p:nvSpPr>
        <p:spPr>
          <a:xfrm>
            <a:off x="284100" y="1418350"/>
            <a:ext cx="708300" cy="788700"/>
          </a:xfrm>
          <a:prstGeom prst="can">
            <a:avLst>
              <a:gd fmla="val 25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13B55"/>
                </a:solidFill>
                <a:latin typeface="Poppins"/>
                <a:ea typeface="Poppins"/>
                <a:cs typeface="Poppins"/>
                <a:sym typeface="Poppins"/>
              </a:rPr>
              <a:t>CHESS DATA</a:t>
            </a:r>
            <a:endParaRPr b="1" sz="1000">
              <a:solidFill>
                <a:srgbClr val="213B5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26" name="Google Shape;326;p30"/>
          <p:cNvCxnSpPr>
            <a:stCxn id="325" idx="4"/>
            <a:endCxn id="327" idx="1"/>
          </p:cNvCxnSpPr>
          <p:nvPr/>
        </p:nvCxnSpPr>
        <p:spPr>
          <a:xfrm>
            <a:off x="992400" y="1812700"/>
            <a:ext cx="468900" cy="0"/>
          </a:xfrm>
          <a:prstGeom prst="straightConnector1">
            <a:avLst/>
          </a:prstGeom>
          <a:noFill/>
          <a:ln cap="flat" cmpd="sng" w="9525">
            <a:solidFill>
              <a:srgbClr val="203B5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8" name="Google Shape;328;p30"/>
          <p:cNvSpPr/>
          <p:nvPr/>
        </p:nvSpPr>
        <p:spPr>
          <a:xfrm>
            <a:off x="1274475" y="1241200"/>
            <a:ext cx="3968400" cy="1143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69FB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29" name="Google Shape;329;p30"/>
          <p:cNvGrpSpPr/>
          <p:nvPr/>
        </p:nvGrpSpPr>
        <p:grpSpPr>
          <a:xfrm>
            <a:off x="1461150" y="1380249"/>
            <a:ext cx="3595050" cy="864902"/>
            <a:chOff x="1429350" y="1510573"/>
            <a:chExt cx="3595050" cy="864902"/>
          </a:xfrm>
        </p:grpSpPr>
        <p:sp>
          <p:nvSpPr>
            <p:cNvPr id="327" name="Google Shape;327;p30"/>
            <p:cNvSpPr/>
            <p:nvPr/>
          </p:nvSpPr>
          <p:spPr>
            <a:xfrm>
              <a:off x="1429350" y="1510573"/>
              <a:ext cx="1706400" cy="864900"/>
            </a:xfrm>
            <a:prstGeom prst="roundRect">
              <a:avLst>
                <a:gd fmla="val 16667" name="adj"/>
              </a:avLst>
            </a:pr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rPr>
                <a:t>TRANSFORM</a:t>
              </a:r>
              <a:endParaRPr b="1" sz="1200">
                <a:solidFill>
                  <a:srgbClr val="203B5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730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03B56"/>
                </a:buClr>
                <a:buSzPts val="700"/>
                <a:buFont typeface="Poppins"/>
                <a:buChar char="★"/>
              </a:pPr>
              <a:r>
                <a:rPr b="1" lang="en" sz="7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rPr>
                <a:t>Preprocess </a:t>
              </a:r>
              <a:r>
                <a:rPr b="1" lang="en" sz="7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rPr>
                <a:t>for</a:t>
              </a:r>
              <a:r>
                <a:rPr b="1" lang="en" sz="7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rPr>
                <a:t> analysis</a:t>
              </a:r>
              <a:endParaRPr b="1" sz="700">
                <a:solidFill>
                  <a:srgbClr val="203B5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730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03B56"/>
                </a:buClr>
                <a:buSzPts val="700"/>
                <a:buFont typeface="Poppins"/>
                <a:buChar char="★"/>
              </a:pPr>
              <a:r>
                <a:rPr b="1" lang="en" sz="7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rPr>
                <a:t>Embedding and hot-encoding</a:t>
              </a:r>
              <a:endParaRPr b="1" sz="700">
                <a:solidFill>
                  <a:srgbClr val="203B5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572700" y="1510575"/>
              <a:ext cx="1451700" cy="864900"/>
            </a:xfrm>
            <a:prstGeom prst="roundRect">
              <a:avLst>
                <a:gd fmla="val 16667" name="adj"/>
              </a:avLst>
            </a:prstGeom>
            <a:solidFill>
              <a:srgbClr val="DAE2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rPr>
                <a:t>ANALYZE</a:t>
              </a:r>
              <a:endParaRPr b="1" sz="1200">
                <a:solidFill>
                  <a:srgbClr val="203B5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730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03B56"/>
                </a:buClr>
                <a:buSzPts val="700"/>
                <a:buFont typeface="Poppins"/>
                <a:buChar char="★"/>
              </a:pPr>
              <a:r>
                <a:rPr b="1" lang="en" sz="7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rPr>
                <a:t>Inspect agrupations</a:t>
              </a:r>
              <a:endParaRPr b="1" sz="700">
                <a:solidFill>
                  <a:srgbClr val="203B56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2730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03B56"/>
                </a:buClr>
                <a:buSzPts val="700"/>
                <a:buFont typeface="Poppins"/>
                <a:buChar char="★"/>
              </a:pPr>
              <a:r>
                <a:rPr b="1" lang="en" sz="7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rPr>
                <a:t>Visualize</a:t>
              </a:r>
              <a:endParaRPr b="1" sz="1200">
                <a:solidFill>
                  <a:srgbClr val="203B5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1" name="Google Shape;331;p30"/>
            <p:cNvCxnSpPr>
              <a:stCxn id="327" idx="3"/>
              <a:endCxn id="330" idx="1"/>
            </p:cNvCxnSpPr>
            <p:nvPr/>
          </p:nvCxnSpPr>
          <p:spPr>
            <a:xfrm>
              <a:off x="3135750" y="1943023"/>
              <a:ext cx="437100" cy="0"/>
            </a:xfrm>
            <a:prstGeom prst="straightConnector1">
              <a:avLst/>
            </a:prstGeom>
            <a:noFill/>
            <a:ln cap="flat" cmpd="sng" w="9525">
              <a:solidFill>
                <a:srgbClr val="203B56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332" name="Google Shape;332;p30"/>
          <p:cNvCxnSpPr>
            <a:endCxn id="333" idx="0"/>
          </p:cNvCxnSpPr>
          <p:nvPr/>
        </p:nvCxnSpPr>
        <p:spPr>
          <a:xfrm>
            <a:off x="2215050" y="2319889"/>
            <a:ext cx="217500" cy="440700"/>
          </a:xfrm>
          <a:prstGeom prst="straightConnector1">
            <a:avLst/>
          </a:prstGeom>
          <a:noFill/>
          <a:ln cap="flat" cmpd="sng" w="9525">
            <a:solidFill>
              <a:srgbClr val="203B56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34" name="Google Shape;334;p30"/>
          <p:cNvGrpSpPr/>
          <p:nvPr/>
        </p:nvGrpSpPr>
        <p:grpSpPr>
          <a:xfrm>
            <a:off x="1687725" y="2553889"/>
            <a:ext cx="4290900" cy="993000"/>
            <a:chOff x="1679675" y="2560564"/>
            <a:chExt cx="4290900" cy="993000"/>
          </a:xfrm>
        </p:grpSpPr>
        <p:sp>
          <p:nvSpPr>
            <p:cNvPr id="335" name="Google Shape;335;p30"/>
            <p:cNvSpPr/>
            <p:nvPr/>
          </p:nvSpPr>
          <p:spPr>
            <a:xfrm>
              <a:off x="1679675" y="2560564"/>
              <a:ext cx="4290900" cy="993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869FB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36" name="Google Shape;336;p30"/>
            <p:cNvGrpSpPr/>
            <p:nvPr/>
          </p:nvGrpSpPr>
          <p:grpSpPr>
            <a:xfrm>
              <a:off x="1796600" y="2662714"/>
              <a:ext cx="4057050" cy="788700"/>
              <a:chOff x="2135750" y="2603425"/>
              <a:chExt cx="4057050" cy="788700"/>
            </a:xfrm>
          </p:grpSpPr>
          <p:sp>
            <p:nvSpPr>
              <p:cNvPr id="333" name="Google Shape;333;p30"/>
              <p:cNvSpPr/>
              <p:nvPr/>
            </p:nvSpPr>
            <p:spPr>
              <a:xfrm>
                <a:off x="2135750" y="2707975"/>
                <a:ext cx="1255800" cy="579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LEARN</a:t>
                </a:r>
                <a:endParaRPr b="1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xgboost model</a:t>
                </a:r>
                <a:endParaRPr b="1" sz="7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3810125" y="2707975"/>
                <a:ext cx="1255800" cy="579600"/>
              </a:xfrm>
              <a:prstGeom prst="roundRect">
                <a:avLst>
                  <a:gd fmla="val 16667" name="adj"/>
                </a:avLst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PREDICT</a:t>
                </a:r>
                <a:endParaRPr b="1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xgboost model</a:t>
                </a:r>
                <a:endParaRPr b="1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38" name="Google Shape;338;p30"/>
              <p:cNvSpPr/>
              <p:nvPr/>
            </p:nvSpPr>
            <p:spPr>
              <a:xfrm>
                <a:off x="5484500" y="2603425"/>
                <a:ext cx="708300" cy="788700"/>
              </a:xfrm>
              <a:prstGeom prst="can">
                <a:avLst>
                  <a:gd fmla="val 25000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CHESS </a:t>
                </a:r>
                <a:r>
                  <a:rPr b="1" lang="en" sz="1000">
                    <a:solidFill>
                      <a:srgbClr val="213B55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DATA’</a:t>
                </a:r>
                <a:endParaRPr b="1" sz="10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Win predictions</a:t>
                </a:r>
                <a:endParaRPr b="1" sz="5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cxnSp>
            <p:nvCxnSpPr>
              <p:cNvPr id="339" name="Google Shape;339;p30"/>
              <p:cNvCxnSpPr>
                <a:stCxn id="333" idx="3"/>
                <a:endCxn id="337" idx="1"/>
              </p:cNvCxnSpPr>
              <p:nvPr/>
            </p:nvCxnSpPr>
            <p:spPr>
              <a:xfrm>
                <a:off x="3391550" y="2997775"/>
                <a:ext cx="418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03B5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40" name="Google Shape;340;p30"/>
              <p:cNvCxnSpPr>
                <a:stCxn id="337" idx="3"/>
                <a:endCxn id="338" idx="2"/>
              </p:cNvCxnSpPr>
              <p:nvPr/>
            </p:nvCxnSpPr>
            <p:spPr>
              <a:xfrm>
                <a:off x="5065925" y="2997775"/>
                <a:ext cx="4185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03B5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cxnSp>
        <p:nvCxnSpPr>
          <p:cNvPr id="341" name="Google Shape;341;p30"/>
          <p:cNvCxnSpPr>
            <a:stCxn id="338" idx="3"/>
            <a:endCxn id="342" idx="0"/>
          </p:cNvCxnSpPr>
          <p:nvPr/>
        </p:nvCxnSpPr>
        <p:spPr>
          <a:xfrm flipH="1">
            <a:off x="3791550" y="3444739"/>
            <a:ext cx="1716000" cy="606300"/>
          </a:xfrm>
          <a:prstGeom prst="straightConnector1">
            <a:avLst/>
          </a:prstGeom>
          <a:noFill/>
          <a:ln cap="flat" cmpd="sng" w="9525">
            <a:solidFill>
              <a:srgbClr val="203B5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3" name="Google Shape;343;p30"/>
          <p:cNvCxnSpPr>
            <a:stCxn id="342" idx="3"/>
            <a:endCxn id="344" idx="1"/>
          </p:cNvCxnSpPr>
          <p:nvPr/>
        </p:nvCxnSpPr>
        <p:spPr>
          <a:xfrm>
            <a:off x="4419394" y="4340900"/>
            <a:ext cx="418500" cy="0"/>
          </a:xfrm>
          <a:prstGeom prst="straightConnector1">
            <a:avLst/>
          </a:prstGeom>
          <a:noFill/>
          <a:ln cap="flat" cmpd="sng" w="9525">
            <a:solidFill>
              <a:srgbClr val="203B5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45" name="Google Shape;345;p30"/>
          <p:cNvCxnSpPr>
            <a:stCxn id="344" idx="3"/>
            <a:endCxn id="346" idx="1"/>
          </p:cNvCxnSpPr>
          <p:nvPr/>
        </p:nvCxnSpPr>
        <p:spPr>
          <a:xfrm>
            <a:off x="6093544" y="4340900"/>
            <a:ext cx="418500" cy="0"/>
          </a:xfrm>
          <a:prstGeom prst="straightConnector1">
            <a:avLst/>
          </a:prstGeom>
          <a:noFill/>
          <a:ln cap="flat" cmpd="sng" w="9525">
            <a:solidFill>
              <a:srgbClr val="203B56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347" name="Google Shape;347;p30"/>
          <p:cNvGrpSpPr/>
          <p:nvPr/>
        </p:nvGrpSpPr>
        <p:grpSpPr>
          <a:xfrm>
            <a:off x="3020100" y="3716600"/>
            <a:ext cx="5981700" cy="1248600"/>
            <a:chOff x="3012050" y="3602325"/>
            <a:chExt cx="5981700" cy="1248600"/>
          </a:xfrm>
        </p:grpSpPr>
        <p:sp>
          <p:nvSpPr>
            <p:cNvPr id="348" name="Google Shape;348;p30"/>
            <p:cNvSpPr/>
            <p:nvPr/>
          </p:nvSpPr>
          <p:spPr>
            <a:xfrm>
              <a:off x="3012050" y="3602325"/>
              <a:ext cx="5981700" cy="1248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869FB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349" name="Google Shape;349;p30"/>
            <p:cNvGrpSpPr/>
            <p:nvPr/>
          </p:nvGrpSpPr>
          <p:grpSpPr>
            <a:xfrm>
              <a:off x="3155544" y="3753675"/>
              <a:ext cx="5694713" cy="945900"/>
              <a:chOff x="3165188" y="3698150"/>
              <a:chExt cx="5694713" cy="945900"/>
            </a:xfrm>
          </p:grpSpPr>
          <p:sp>
            <p:nvSpPr>
              <p:cNvPr id="342" name="Google Shape;342;p30"/>
              <p:cNvSpPr/>
              <p:nvPr/>
            </p:nvSpPr>
            <p:spPr>
              <a:xfrm>
                <a:off x="3165188" y="3881300"/>
                <a:ext cx="1255800" cy="5796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ANALYZE</a:t>
                </a:r>
                <a:endParaRPr b="1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Shap analysis</a:t>
                </a:r>
                <a:endParaRPr b="1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4839338" y="3881300"/>
                <a:ext cx="1255800" cy="5796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LEARN</a:t>
                </a:r>
                <a:endParaRPr b="1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xgboost model 2</a:t>
                </a:r>
                <a:endParaRPr b="1" sz="7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46" name="Google Shape;346;p30"/>
              <p:cNvSpPr/>
              <p:nvPr/>
            </p:nvSpPr>
            <p:spPr>
              <a:xfrm>
                <a:off x="6513488" y="3881300"/>
                <a:ext cx="1255800" cy="5796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PREDICT</a:t>
                </a:r>
                <a:endParaRPr b="1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xgboost model 2</a:t>
                </a:r>
                <a:endParaRPr b="1" sz="12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sp>
            <p:nvSpPr>
              <p:cNvPr id="350" name="Google Shape;350;p30"/>
              <p:cNvSpPr/>
              <p:nvPr/>
            </p:nvSpPr>
            <p:spPr>
              <a:xfrm>
                <a:off x="8072700" y="3698150"/>
                <a:ext cx="787200" cy="945900"/>
              </a:xfrm>
              <a:prstGeom prst="can">
                <a:avLst>
                  <a:gd fmla="val 25000" name="adj"/>
                </a:avLst>
              </a:pr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CHESS </a:t>
                </a:r>
                <a:r>
                  <a:rPr b="1" lang="en" sz="1000">
                    <a:solidFill>
                      <a:srgbClr val="213B55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DATA’’</a:t>
                </a:r>
                <a:endParaRPr b="1" sz="10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Refined</a:t>
                </a:r>
                <a:endParaRPr b="1" sz="5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5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w</a:t>
                </a:r>
                <a:r>
                  <a:rPr b="1" lang="en" sz="500">
                    <a:solidFill>
                      <a:srgbClr val="203B56"/>
                    </a:solidFill>
                    <a:latin typeface="Poppins"/>
                    <a:ea typeface="Poppins"/>
                    <a:cs typeface="Poppins"/>
                    <a:sym typeface="Poppins"/>
                  </a:rPr>
                  <a:t>in predictions</a:t>
                </a:r>
                <a:endParaRPr b="1" sz="500">
                  <a:solidFill>
                    <a:srgbClr val="203B56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cxnSp>
            <p:nvCxnSpPr>
              <p:cNvPr id="351" name="Google Shape;351;p30"/>
              <p:cNvCxnSpPr>
                <a:stCxn id="346" idx="3"/>
                <a:endCxn id="350" idx="2"/>
              </p:cNvCxnSpPr>
              <p:nvPr/>
            </p:nvCxnSpPr>
            <p:spPr>
              <a:xfrm>
                <a:off x="7769288" y="4171100"/>
                <a:ext cx="303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03B56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</p:grpSp>
      </p:grpSp>
      <p:sp>
        <p:nvSpPr>
          <p:cNvPr id="352" name="Google Shape;352;p30"/>
          <p:cNvSpPr/>
          <p:nvPr/>
        </p:nvSpPr>
        <p:spPr>
          <a:xfrm>
            <a:off x="6352875" y="1506400"/>
            <a:ext cx="1584900" cy="612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Descriptive analysis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3" name="Google Shape;353;p30"/>
          <p:cNvCxnSpPr>
            <a:stCxn id="328" idx="3"/>
            <a:endCxn id="352" idx="1"/>
          </p:cNvCxnSpPr>
          <p:nvPr/>
        </p:nvCxnSpPr>
        <p:spPr>
          <a:xfrm>
            <a:off x="5242875" y="1812700"/>
            <a:ext cx="1110000" cy="0"/>
          </a:xfrm>
          <a:prstGeom prst="straightConnector1">
            <a:avLst/>
          </a:prstGeom>
          <a:noFill/>
          <a:ln cap="flat" cmpd="sng" w="9525">
            <a:solidFill>
              <a:srgbClr val="869FB2"/>
            </a:solidFill>
            <a:prstDash val="dash"/>
            <a:round/>
            <a:headEnd len="sm" w="sm" type="none"/>
            <a:tailEnd len="sm" w="sm" type="stealth"/>
          </a:ln>
        </p:spPr>
      </p:cxnSp>
      <p:sp>
        <p:nvSpPr>
          <p:cNvPr id="354" name="Google Shape;354;p30"/>
          <p:cNvSpPr/>
          <p:nvPr/>
        </p:nvSpPr>
        <p:spPr>
          <a:xfrm>
            <a:off x="6946500" y="2744100"/>
            <a:ext cx="1584900" cy="612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Predictive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5" name="Google Shape;355;p30"/>
          <p:cNvCxnSpPr>
            <a:stCxn id="335" idx="3"/>
            <a:endCxn id="354" idx="1"/>
          </p:cNvCxnSpPr>
          <p:nvPr/>
        </p:nvCxnSpPr>
        <p:spPr>
          <a:xfrm>
            <a:off x="5978625" y="3050389"/>
            <a:ext cx="967800" cy="0"/>
          </a:xfrm>
          <a:prstGeom prst="straightConnector1">
            <a:avLst/>
          </a:prstGeom>
          <a:noFill/>
          <a:ln cap="flat" cmpd="sng" w="9525">
            <a:solidFill>
              <a:srgbClr val="869FB2"/>
            </a:solidFill>
            <a:prstDash val="dash"/>
            <a:round/>
            <a:headEnd len="sm" w="sm" type="none"/>
            <a:tailEnd len="sm" w="sm" type="stealth"/>
          </a:ln>
        </p:spPr>
      </p:cxnSp>
      <p:sp>
        <p:nvSpPr>
          <p:cNvPr id="356" name="Google Shape;356;p30"/>
          <p:cNvSpPr/>
          <p:nvPr/>
        </p:nvSpPr>
        <p:spPr>
          <a:xfrm>
            <a:off x="847650" y="4034600"/>
            <a:ext cx="1584900" cy="612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Refined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redictive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7" name="Google Shape;357;p30"/>
          <p:cNvCxnSpPr>
            <a:stCxn id="348" idx="1"/>
            <a:endCxn id="356" idx="3"/>
          </p:cNvCxnSpPr>
          <p:nvPr/>
        </p:nvCxnSpPr>
        <p:spPr>
          <a:xfrm rot="10800000">
            <a:off x="2432700" y="4340900"/>
            <a:ext cx="587400" cy="0"/>
          </a:xfrm>
          <a:prstGeom prst="straightConnector1">
            <a:avLst/>
          </a:prstGeom>
          <a:noFill/>
          <a:ln cap="flat" cmpd="sng" w="9525">
            <a:solidFill>
              <a:srgbClr val="869FB2"/>
            </a:solidFill>
            <a:prstDash val="dash"/>
            <a:round/>
            <a:headEnd len="sm" w="sm" type="none"/>
            <a:tailEnd len="sm" w="sm" type="stealth"/>
          </a:ln>
        </p:spPr>
      </p:cxnSp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25" y="4579475"/>
            <a:ext cx="468900" cy="4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/>
          <p:nvPr/>
        </p:nvSpPr>
        <p:spPr>
          <a:xfrm>
            <a:off x="4406725" y="2627000"/>
            <a:ext cx="3540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1"/>
          <p:cNvSpPr txBox="1"/>
          <p:nvPr>
            <p:ph type="title"/>
          </p:nvPr>
        </p:nvSpPr>
        <p:spPr>
          <a:xfrm flipH="1">
            <a:off x="1367850" y="2020400"/>
            <a:ext cx="6408300" cy="16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700"/>
              <a:t>5. Model </a:t>
            </a:r>
            <a:endParaRPr sz="37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3700"/>
              <a:t>implementation</a:t>
            </a:r>
            <a:endParaRPr sz="3700"/>
          </a:p>
        </p:txBody>
      </p:sp>
      <p:pic>
        <p:nvPicPr>
          <p:cNvPr id="365" name="Google Shape;3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625" y="496400"/>
            <a:ext cx="2178901" cy="217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725" y="1389424"/>
            <a:ext cx="4342069" cy="31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2"/>
          <p:cNvSpPr txBox="1"/>
          <p:nvPr/>
        </p:nvSpPr>
        <p:spPr>
          <a:xfrm>
            <a:off x="4795775" y="1759950"/>
            <a:ext cx="1370400" cy="85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Normalization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One-hot </a:t>
            </a:r>
            <a:b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Encoding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2" name="Google Shape;372;p3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Datasets</a:t>
            </a:r>
            <a:endParaRPr/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3025" y="88500"/>
            <a:ext cx="468900" cy="4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25" y="4579475"/>
            <a:ext cx="468900" cy="4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/>
          <p:nvPr/>
        </p:nvSpPr>
        <p:spPr>
          <a:xfrm>
            <a:off x="6714850" y="2322250"/>
            <a:ext cx="1827300" cy="1015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 predictor model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76" name="Google Shape;376;p32"/>
          <p:cNvCxnSpPr>
            <a:stCxn id="371" idx="3"/>
            <a:endCxn id="375" idx="1"/>
          </p:cNvCxnSpPr>
          <p:nvPr/>
        </p:nvCxnSpPr>
        <p:spPr>
          <a:xfrm>
            <a:off x="6166175" y="2185800"/>
            <a:ext cx="548700" cy="644400"/>
          </a:xfrm>
          <a:prstGeom prst="straightConnector1">
            <a:avLst/>
          </a:prstGeom>
          <a:noFill/>
          <a:ln cap="flat" cmpd="sng" w="9525">
            <a:solidFill>
              <a:srgbClr val="203B5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p32"/>
          <p:cNvCxnSpPr>
            <a:stCxn id="378" idx="3"/>
            <a:endCxn id="375" idx="1"/>
          </p:cNvCxnSpPr>
          <p:nvPr/>
        </p:nvCxnSpPr>
        <p:spPr>
          <a:xfrm flipH="1" rot="10800000">
            <a:off x="6108575" y="2830025"/>
            <a:ext cx="606300" cy="863100"/>
          </a:xfrm>
          <a:prstGeom prst="straightConnector1">
            <a:avLst/>
          </a:prstGeom>
          <a:noFill/>
          <a:ln cap="flat" cmpd="sng" w="9525">
            <a:solidFill>
              <a:srgbClr val="203B5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2"/>
          <p:cNvSpPr txBox="1"/>
          <p:nvPr/>
        </p:nvSpPr>
        <p:spPr>
          <a:xfrm>
            <a:off x="4795775" y="3523775"/>
            <a:ext cx="13128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Embeddings</a:t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961151" y="4389750"/>
            <a:ext cx="1058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highlight>
                  <a:schemeClr val="dk2"/>
                </a:highlight>
              </a:rPr>
              <a:t>6,256,184 rows</a:t>
            </a:r>
            <a:endParaRPr sz="1000">
              <a:solidFill>
                <a:schemeClr val="dk1"/>
              </a:solidFill>
              <a:highlight>
                <a:schemeClr val="dk2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